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8"/>
  </p:notesMasterIdLst>
  <p:handoutMasterIdLst>
    <p:handoutMasterId r:id="rId29"/>
  </p:handoutMasterIdLst>
  <p:sldIdLst>
    <p:sldId id="257" r:id="rId3"/>
    <p:sldId id="258" r:id="rId4"/>
    <p:sldId id="260" r:id="rId5"/>
    <p:sldId id="262" r:id="rId6"/>
    <p:sldId id="293" r:id="rId7"/>
    <p:sldId id="261" r:id="rId8"/>
    <p:sldId id="259" r:id="rId9"/>
    <p:sldId id="275" r:id="rId10"/>
    <p:sldId id="264" r:id="rId11"/>
    <p:sldId id="263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88" r:id="rId23"/>
    <p:sldId id="289" r:id="rId24"/>
    <p:sldId id="290" r:id="rId25"/>
    <p:sldId id="291" r:id="rId26"/>
    <p:sldId id="292" r:id="rId27"/>
  </p:sldIdLst>
  <p:sldSz cx="12192000" cy="6858000"/>
  <p:notesSz cx="6858000" cy="9144000"/>
  <p:custDataLst>
    <p:tags r:id="rId3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C3E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696"/>
    <p:restoredTop sz="96715"/>
  </p:normalViewPr>
  <p:slideViewPr>
    <p:cSldViewPr snapToGrid="0" snapToObjects="1">
      <p:cViewPr varScale="1">
        <p:scale>
          <a:sx n="69" d="100"/>
          <a:sy n="69" d="100"/>
        </p:scale>
        <p:origin x="60" y="3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3" Type="http://schemas.openxmlformats.org/officeDocument/2006/relationships/tags" Target="tags/tag15.xml"/><Relationship Id="rId32" Type="http://schemas.openxmlformats.org/officeDocument/2006/relationships/tableStyles" Target="tableStyles.xml"/><Relationship Id="rId31" Type="http://schemas.openxmlformats.org/officeDocument/2006/relationships/viewProps" Target="viewProps.xml"/><Relationship Id="rId30" Type="http://schemas.openxmlformats.org/officeDocument/2006/relationships/presProps" Target="presProps.xml"/><Relationship Id="rId3" Type="http://schemas.openxmlformats.org/officeDocument/2006/relationships/slide" Target="slides/slide1.xml"/><Relationship Id="rId29" Type="http://schemas.openxmlformats.org/officeDocument/2006/relationships/handoutMaster" Target="handoutMasters/handoutMaster1.xml"/><Relationship Id="rId28" Type="http://schemas.openxmlformats.org/officeDocument/2006/relationships/notesMaster" Target="notesMasters/notesMaster1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6833A-7EFF-0E40-AC08-C0DCA25F45DD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442A3-EE7C-CE4B-B49F-8E14BC636ADA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6833A-7EFF-0E40-AC08-C0DCA25F45DD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442A3-EE7C-CE4B-B49F-8E14BC636ADA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6833A-7EFF-0E40-AC08-C0DCA25F45DD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442A3-EE7C-CE4B-B49F-8E14BC636ADA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6833A-7EFF-0E40-AC08-C0DCA25F45DD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442A3-EE7C-CE4B-B49F-8E14BC636ADA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6833A-7EFF-0E40-AC08-C0DCA25F45DD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442A3-EE7C-CE4B-B49F-8E14BC636ADA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6833A-7EFF-0E40-AC08-C0DCA25F45DD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442A3-EE7C-CE4B-B49F-8E14BC636ADA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6833A-7EFF-0E40-AC08-C0DCA25F45DD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442A3-EE7C-CE4B-B49F-8E14BC636ADA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6833A-7EFF-0E40-AC08-C0DCA25F45DD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442A3-EE7C-CE4B-B49F-8E14BC636ADA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6833A-7EFF-0E40-AC08-C0DCA25F45DD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442A3-EE7C-CE4B-B49F-8E14BC636ADA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6833A-7EFF-0E40-AC08-C0DCA25F45DD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442A3-EE7C-CE4B-B49F-8E14BC636ADA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6833A-7EFF-0E40-AC08-C0DCA25F45DD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442A3-EE7C-CE4B-B49F-8E14BC636ADA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06833A-7EFF-0E40-AC08-C0DCA25F45DD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9442A3-EE7C-CE4B-B49F-8E14BC636ADA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image" Target="../media/image8.png"/><Relationship Id="rId7" Type="http://schemas.openxmlformats.org/officeDocument/2006/relationships/image" Target="../media/image7.png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5" Type="http://schemas.openxmlformats.org/officeDocument/2006/relationships/slideLayout" Target="../slideLayouts/slideLayout1.xml"/><Relationship Id="rId14" Type="http://schemas.openxmlformats.org/officeDocument/2006/relationships/image" Target="../media/image14.png"/><Relationship Id="rId13" Type="http://schemas.openxmlformats.org/officeDocument/2006/relationships/image" Target="../media/image13.png"/><Relationship Id="rId12" Type="http://schemas.openxmlformats.org/officeDocument/2006/relationships/image" Target="../media/image12.png"/><Relationship Id="rId11" Type="http://schemas.openxmlformats.org/officeDocument/2006/relationships/image" Target="../media/image11.png"/><Relationship Id="rId10" Type="http://schemas.openxmlformats.org/officeDocument/2006/relationships/image" Target="../media/image10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0.png"/><Relationship Id="rId8" Type="http://schemas.openxmlformats.org/officeDocument/2006/relationships/image" Target="../media/image109.png"/><Relationship Id="rId7" Type="http://schemas.openxmlformats.org/officeDocument/2006/relationships/image" Target="../media/image108.png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105.png"/><Relationship Id="rId3" Type="http://schemas.openxmlformats.org/officeDocument/2006/relationships/image" Target="../media/image104.png"/><Relationship Id="rId25" Type="http://schemas.openxmlformats.org/officeDocument/2006/relationships/slideLayout" Target="../slideLayouts/slideLayout1.xml"/><Relationship Id="rId24" Type="http://schemas.openxmlformats.org/officeDocument/2006/relationships/image" Target="../media/image125.png"/><Relationship Id="rId23" Type="http://schemas.openxmlformats.org/officeDocument/2006/relationships/image" Target="../media/image124.png"/><Relationship Id="rId22" Type="http://schemas.openxmlformats.org/officeDocument/2006/relationships/image" Target="../media/image123.png"/><Relationship Id="rId21" Type="http://schemas.openxmlformats.org/officeDocument/2006/relationships/image" Target="../media/image122.png"/><Relationship Id="rId20" Type="http://schemas.openxmlformats.org/officeDocument/2006/relationships/image" Target="../media/image121.png"/><Relationship Id="rId2" Type="http://schemas.openxmlformats.org/officeDocument/2006/relationships/image" Target="../media/image103.png"/><Relationship Id="rId19" Type="http://schemas.openxmlformats.org/officeDocument/2006/relationships/image" Target="../media/image120.png"/><Relationship Id="rId18" Type="http://schemas.openxmlformats.org/officeDocument/2006/relationships/image" Target="../media/image119.png"/><Relationship Id="rId17" Type="http://schemas.openxmlformats.org/officeDocument/2006/relationships/image" Target="../media/image118.png"/><Relationship Id="rId16" Type="http://schemas.openxmlformats.org/officeDocument/2006/relationships/image" Target="../media/image117.png"/><Relationship Id="rId15" Type="http://schemas.openxmlformats.org/officeDocument/2006/relationships/image" Target="../media/image116.png"/><Relationship Id="rId14" Type="http://schemas.openxmlformats.org/officeDocument/2006/relationships/image" Target="../media/image115.png"/><Relationship Id="rId13" Type="http://schemas.openxmlformats.org/officeDocument/2006/relationships/image" Target="../media/image114.png"/><Relationship Id="rId12" Type="http://schemas.openxmlformats.org/officeDocument/2006/relationships/image" Target="../media/image113.png"/><Relationship Id="rId11" Type="http://schemas.openxmlformats.org/officeDocument/2006/relationships/image" Target="../media/image112.png"/><Relationship Id="rId10" Type="http://schemas.openxmlformats.org/officeDocument/2006/relationships/image" Target="../media/image111.png"/><Relationship Id="rId1" Type="http://schemas.openxmlformats.org/officeDocument/2006/relationships/image" Target="../media/image102.pn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29.png"/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image" Target="../media/image126.pn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38.png"/><Relationship Id="rId8" Type="http://schemas.openxmlformats.org/officeDocument/2006/relationships/image" Target="../media/image137.png"/><Relationship Id="rId7" Type="http://schemas.openxmlformats.org/officeDocument/2006/relationships/image" Target="../media/image136.png"/><Relationship Id="rId6" Type="http://schemas.openxmlformats.org/officeDocument/2006/relationships/image" Target="../media/image135.png"/><Relationship Id="rId5" Type="http://schemas.openxmlformats.org/officeDocument/2006/relationships/image" Target="../media/image134.png"/><Relationship Id="rId4" Type="http://schemas.openxmlformats.org/officeDocument/2006/relationships/image" Target="../media/image133.png"/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130.pn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image" Target="../media/image147.png"/><Relationship Id="rId8" Type="http://schemas.openxmlformats.org/officeDocument/2006/relationships/image" Target="../media/image146.png"/><Relationship Id="rId7" Type="http://schemas.openxmlformats.org/officeDocument/2006/relationships/image" Target="../media/image145.png"/><Relationship Id="rId6" Type="http://schemas.openxmlformats.org/officeDocument/2006/relationships/image" Target="../media/image144.png"/><Relationship Id="rId5" Type="http://schemas.openxmlformats.org/officeDocument/2006/relationships/image" Target="../media/image143.png"/><Relationship Id="rId4" Type="http://schemas.openxmlformats.org/officeDocument/2006/relationships/image" Target="../media/image142.png"/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1" Type="http://schemas.openxmlformats.org/officeDocument/2006/relationships/slideLayout" Target="../slideLayouts/slideLayout1.xml"/><Relationship Id="rId10" Type="http://schemas.openxmlformats.org/officeDocument/2006/relationships/image" Target="../media/image148.png"/><Relationship Id="rId1" Type="http://schemas.openxmlformats.org/officeDocument/2006/relationships/image" Target="../media/image139.pn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57.png"/><Relationship Id="rId8" Type="http://schemas.openxmlformats.org/officeDocument/2006/relationships/image" Target="../media/image156.png"/><Relationship Id="rId7" Type="http://schemas.openxmlformats.org/officeDocument/2006/relationships/image" Target="../media/image155.png"/><Relationship Id="rId6" Type="http://schemas.openxmlformats.org/officeDocument/2006/relationships/image" Target="../media/image154.png"/><Relationship Id="rId5" Type="http://schemas.openxmlformats.org/officeDocument/2006/relationships/image" Target="../media/image153.png"/><Relationship Id="rId4" Type="http://schemas.openxmlformats.org/officeDocument/2006/relationships/image" Target="../media/image152.png"/><Relationship Id="rId3" Type="http://schemas.openxmlformats.org/officeDocument/2006/relationships/image" Target="../media/image151.png"/><Relationship Id="rId2" Type="http://schemas.openxmlformats.org/officeDocument/2006/relationships/image" Target="../media/image150.png"/><Relationship Id="rId18" Type="http://schemas.openxmlformats.org/officeDocument/2006/relationships/slideLayout" Target="../slideLayouts/slideLayout1.xml"/><Relationship Id="rId17" Type="http://schemas.openxmlformats.org/officeDocument/2006/relationships/image" Target="../media/image165.png"/><Relationship Id="rId16" Type="http://schemas.openxmlformats.org/officeDocument/2006/relationships/image" Target="../media/image164.png"/><Relationship Id="rId15" Type="http://schemas.openxmlformats.org/officeDocument/2006/relationships/image" Target="../media/image163.png"/><Relationship Id="rId14" Type="http://schemas.openxmlformats.org/officeDocument/2006/relationships/image" Target="../media/image162.png"/><Relationship Id="rId13" Type="http://schemas.openxmlformats.org/officeDocument/2006/relationships/image" Target="../media/image161.png"/><Relationship Id="rId12" Type="http://schemas.openxmlformats.org/officeDocument/2006/relationships/image" Target="../media/image160.png"/><Relationship Id="rId11" Type="http://schemas.openxmlformats.org/officeDocument/2006/relationships/image" Target="../media/image159.png"/><Relationship Id="rId10" Type="http://schemas.openxmlformats.org/officeDocument/2006/relationships/image" Target="../media/image158.png"/><Relationship Id="rId1" Type="http://schemas.openxmlformats.org/officeDocument/2006/relationships/image" Target="../media/image149.png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image" Target="../media/image174.png"/><Relationship Id="rId8" Type="http://schemas.openxmlformats.org/officeDocument/2006/relationships/image" Target="../media/image173.png"/><Relationship Id="rId7" Type="http://schemas.openxmlformats.org/officeDocument/2006/relationships/image" Target="../media/image172.png"/><Relationship Id="rId6" Type="http://schemas.openxmlformats.org/officeDocument/2006/relationships/image" Target="../media/image171.png"/><Relationship Id="rId5" Type="http://schemas.openxmlformats.org/officeDocument/2006/relationships/image" Target="../media/image170.png"/><Relationship Id="rId4" Type="http://schemas.openxmlformats.org/officeDocument/2006/relationships/image" Target="../media/image169.png"/><Relationship Id="rId3" Type="http://schemas.openxmlformats.org/officeDocument/2006/relationships/image" Target="../media/image168.png"/><Relationship Id="rId2" Type="http://schemas.openxmlformats.org/officeDocument/2006/relationships/image" Target="../media/image167.png"/><Relationship Id="rId13" Type="http://schemas.openxmlformats.org/officeDocument/2006/relationships/slideLayout" Target="../slideLayouts/slideLayout1.xml"/><Relationship Id="rId12" Type="http://schemas.openxmlformats.org/officeDocument/2006/relationships/image" Target="../media/image177.png"/><Relationship Id="rId11" Type="http://schemas.openxmlformats.org/officeDocument/2006/relationships/image" Target="../media/image176.png"/><Relationship Id="rId10" Type="http://schemas.openxmlformats.org/officeDocument/2006/relationships/image" Target="../media/image175.png"/><Relationship Id="rId1" Type="http://schemas.openxmlformats.org/officeDocument/2006/relationships/image" Target="../media/image166.png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185.png"/><Relationship Id="rId7" Type="http://schemas.openxmlformats.org/officeDocument/2006/relationships/image" Target="../media/image184.png"/><Relationship Id="rId6" Type="http://schemas.openxmlformats.org/officeDocument/2006/relationships/image" Target="../media/image183.png"/><Relationship Id="rId5" Type="http://schemas.openxmlformats.org/officeDocument/2006/relationships/image" Target="../media/image182.png"/><Relationship Id="rId4" Type="http://schemas.openxmlformats.org/officeDocument/2006/relationships/image" Target="../media/image181.png"/><Relationship Id="rId3" Type="http://schemas.openxmlformats.org/officeDocument/2006/relationships/image" Target="../media/image180.png"/><Relationship Id="rId2" Type="http://schemas.openxmlformats.org/officeDocument/2006/relationships/image" Target="../media/image179.png"/><Relationship Id="rId1" Type="http://schemas.openxmlformats.org/officeDocument/2006/relationships/image" Target="../media/image178.png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image" Target="../media/image194.png"/><Relationship Id="rId8" Type="http://schemas.openxmlformats.org/officeDocument/2006/relationships/image" Target="../media/image193.png"/><Relationship Id="rId7" Type="http://schemas.openxmlformats.org/officeDocument/2006/relationships/image" Target="../media/image192.png"/><Relationship Id="rId6" Type="http://schemas.openxmlformats.org/officeDocument/2006/relationships/image" Target="../media/image191.png"/><Relationship Id="rId5" Type="http://schemas.openxmlformats.org/officeDocument/2006/relationships/image" Target="../media/image190.png"/><Relationship Id="rId4" Type="http://schemas.openxmlformats.org/officeDocument/2006/relationships/image" Target="../media/image189.png"/><Relationship Id="rId3" Type="http://schemas.openxmlformats.org/officeDocument/2006/relationships/image" Target="../media/image188.png"/><Relationship Id="rId2" Type="http://schemas.openxmlformats.org/officeDocument/2006/relationships/image" Target="../media/image187.png"/><Relationship Id="rId15" Type="http://schemas.openxmlformats.org/officeDocument/2006/relationships/slideLayout" Target="../slideLayouts/slideLayout1.xml"/><Relationship Id="rId14" Type="http://schemas.openxmlformats.org/officeDocument/2006/relationships/image" Target="../media/image199.png"/><Relationship Id="rId13" Type="http://schemas.openxmlformats.org/officeDocument/2006/relationships/image" Target="../media/image198.png"/><Relationship Id="rId12" Type="http://schemas.openxmlformats.org/officeDocument/2006/relationships/image" Target="../media/image197.png"/><Relationship Id="rId11" Type="http://schemas.openxmlformats.org/officeDocument/2006/relationships/image" Target="../media/image196.png"/><Relationship Id="rId10" Type="http://schemas.openxmlformats.org/officeDocument/2006/relationships/image" Target="../media/image195.png"/><Relationship Id="rId1" Type="http://schemas.openxmlformats.org/officeDocument/2006/relationships/image" Target="../media/image186.png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image" Target="../media/image208.png"/><Relationship Id="rId8" Type="http://schemas.openxmlformats.org/officeDocument/2006/relationships/image" Target="../media/image207.png"/><Relationship Id="rId7" Type="http://schemas.openxmlformats.org/officeDocument/2006/relationships/image" Target="../media/image206.png"/><Relationship Id="rId6" Type="http://schemas.openxmlformats.org/officeDocument/2006/relationships/image" Target="../media/image205.png"/><Relationship Id="rId5" Type="http://schemas.openxmlformats.org/officeDocument/2006/relationships/image" Target="../media/image204.png"/><Relationship Id="rId4" Type="http://schemas.openxmlformats.org/officeDocument/2006/relationships/image" Target="../media/image203.png"/><Relationship Id="rId3" Type="http://schemas.openxmlformats.org/officeDocument/2006/relationships/image" Target="../media/image202.png"/><Relationship Id="rId2" Type="http://schemas.openxmlformats.org/officeDocument/2006/relationships/image" Target="../media/image201.png"/><Relationship Id="rId15" Type="http://schemas.openxmlformats.org/officeDocument/2006/relationships/slideLayout" Target="../slideLayouts/slideLayout1.xml"/><Relationship Id="rId14" Type="http://schemas.openxmlformats.org/officeDocument/2006/relationships/image" Target="../media/image213.png"/><Relationship Id="rId13" Type="http://schemas.openxmlformats.org/officeDocument/2006/relationships/image" Target="../media/image212.png"/><Relationship Id="rId12" Type="http://schemas.openxmlformats.org/officeDocument/2006/relationships/image" Target="../media/image211.png"/><Relationship Id="rId11" Type="http://schemas.openxmlformats.org/officeDocument/2006/relationships/image" Target="../media/image210.png"/><Relationship Id="rId10" Type="http://schemas.openxmlformats.org/officeDocument/2006/relationships/image" Target="../media/image209.png"/><Relationship Id="rId1" Type="http://schemas.openxmlformats.org/officeDocument/2006/relationships/image" Target="../media/image200.png"/></Relationships>
</file>

<file path=ppt/slides/_rels/slide1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218.png"/><Relationship Id="rId4" Type="http://schemas.openxmlformats.org/officeDocument/2006/relationships/image" Target="../media/image217.png"/><Relationship Id="rId3" Type="http://schemas.openxmlformats.org/officeDocument/2006/relationships/image" Target="../media/image216.png"/><Relationship Id="rId2" Type="http://schemas.openxmlformats.org/officeDocument/2006/relationships/image" Target="../media/image215.png"/><Relationship Id="rId1" Type="http://schemas.openxmlformats.org/officeDocument/2006/relationships/image" Target="../media/image214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image" Target="../media/image23.png"/><Relationship Id="rId8" Type="http://schemas.openxmlformats.org/officeDocument/2006/relationships/image" Target="../media/image22.png"/><Relationship Id="rId7" Type="http://schemas.openxmlformats.org/officeDocument/2006/relationships/image" Target="../media/image21.png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3" Type="http://schemas.openxmlformats.org/officeDocument/2006/relationships/slideLayout" Target="../slideLayouts/slideLayout1.xml"/><Relationship Id="rId12" Type="http://schemas.openxmlformats.org/officeDocument/2006/relationships/image" Target="../media/image26.png"/><Relationship Id="rId11" Type="http://schemas.openxmlformats.org/officeDocument/2006/relationships/image" Target="../media/image25.png"/><Relationship Id="rId10" Type="http://schemas.openxmlformats.org/officeDocument/2006/relationships/image" Target="../media/image24.png"/><Relationship Id="rId1" Type="http://schemas.openxmlformats.org/officeDocument/2006/relationships/image" Target="../media/image15.png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image" Target="../media/image227.png"/><Relationship Id="rId8" Type="http://schemas.openxmlformats.org/officeDocument/2006/relationships/image" Target="../media/image226.png"/><Relationship Id="rId7" Type="http://schemas.openxmlformats.org/officeDocument/2006/relationships/image" Target="../media/image225.png"/><Relationship Id="rId6" Type="http://schemas.openxmlformats.org/officeDocument/2006/relationships/image" Target="../media/image224.png"/><Relationship Id="rId5" Type="http://schemas.openxmlformats.org/officeDocument/2006/relationships/image" Target="../media/image223.png"/><Relationship Id="rId4" Type="http://schemas.openxmlformats.org/officeDocument/2006/relationships/image" Target="../media/image222.png"/><Relationship Id="rId3" Type="http://schemas.openxmlformats.org/officeDocument/2006/relationships/image" Target="../media/image221.png"/><Relationship Id="rId2" Type="http://schemas.openxmlformats.org/officeDocument/2006/relationships/image" Target="../media/image220.png"/><Relationship Id="rId13" Type="http://schemas.openxmlformats.org/officeDocument/2006/relationships/slideLayout" Target="../slideLayouts/slideLayout1.xml"/><Relationship Id="rId12" Type="http://schemas.openxmlformats.org/officeDocument/2006/relationships/image" Target="../media/image230.png"/><Relationship Id="rId11" Type="http://schemas.openxmlformats.org/officeDocument/2006/relationships/image" Target="../media/image229.png"/><Relationship Id="rId10" Type="http://schemas.openxmlformats.org/officeDocument/2006/relationships/image" Target="../media/image228.png"/><Relationship Id="rId1" Type="http://schemas.openxmlformats.org/officeDocument/2006/relationships/image" Target="../media/image21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image" Target="../media/image239.png"/><Relationship Id="rId8" Type="http://schemas.openxmlformats.org/officeDocument/2006/relationships/image" Target="../media/image238.png"/><Relationship Id="rId7" Type="http://schemas.openxmlformats.org/officeDocument/2006/relationships/image" Target="../media/image237.png"/><Relationship Id="rId6" Type="http://schemas.openxmlformats.org/officeDocument/2006/relationships/image" Target="../media/image236.png"/><Relationship Id="rId5" Type="http://schemas.openxmlformats.org/officeDocument/2006/relationships/image" Target="../media/image235.png"/><Relationship Id="rId4" Type="http://schemas.openxmlformats.org/officeDocument/2006/relationships/image" Target="../media/image234.png"/><Relationship Id="rId3" Type="http://schemas.openxmlformats.org/officeDocument/2006/relationships/image" Target="../media/image233.png"/><Relationship Id="rId21" Type="http://schemas.openxmlformats.org/officeDocument/2006/relationships/slideLayout" Target="../slideLayouts/slideLayout1.xml"/><Relationship Id="rId20" Type="http://schemas.openxmlformats.org/officeDocument/2006/relationships/image" Target="../media/image250.png"/><Relationship Id="rId2" Type="http://schemas.openxmlformats.org/officeDocument/2006/relationships/image" Target="../media/image232.png"/><Relationship Id="rId19" Type="http://schemas.openxmlformats.org/officeDocument/2006/relationships/image" Target="../media/image249.png"/><Relationship Id="rId18" Type="http://schemas.openxmlformats.org/officeDocument/2006/relationships/image" Target="../media/image248.png"/><Relationship Id="rId17" Type="http://schemas.openxmlformats.org/officeDocument/2006/relationships/image" Target="../media/image247.png"/><Relationship Id="rId16" Type="http://schemas.openxmlformats.org/officeDocument/2006/relationships/image" Target="../media/image246.png"/><Relationship Id="rId15" Type="http://schemas.openxmlformats.org/officeDocument/2006/relationships/image" Target="../media/image245.png"/><Relationship Id="rId14" Type="http://schemas.openxmlformats.org/officeDocument/2006/relationships/image" Target="../media/image244.png"/><Relationship Id="rId13" Type="http://schemas.openxmlformats.org/officeDocument/2006/relationships/image" Target="../media/image243.png"/><Relationship Id="rId12" Type="http://schemas.openxmlformats.org/officeDocument/2006/relationships/image" Target="../media/image242.png"/><Relationship Id="rId11" Type="http://schemas.openxmlformats.org/officeDocument/2006/relationships/image" Target="../media/image241.png"/><Relationship Id="rId10" Type="http://schemas.openxmlformats.org/officeDocument/2006/relationships/image" Target="../media/image240.png"/><Relationship Id="rId1" Type="http://schemas.openxmlformats.org/officeDocument/2006/relationships/image" Target="../media/image231.png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image" Target="../media/image259.png"/><Relationship Id="rId8" Type="http://schemas.openxmlformats.org/officeDocument/2006/relationships/image" Target="../media/image258.png"/><Relationship Id="rId7" Type="http://schemas.openxmlformats.org/officeDocument/2006/relationships/image" Target="../media/image257.png"/><Relationship Id="rId6" Type="http://schemas.openxmlformats.org/officeDocument/2006/relationships/image" Target="../media/image256.png"/><Relationship Id="rId5" Type="http://schemas.openxmlformats.org/officeDocument/2006/relationships/image" Target="../media/image255.png"/><Relationship Id="rId4" Type="http://schemas.openxmlformats.org/officeDocument/2006/relationships/image" Target="../media/image254.png"/><Relationship Id="rId3" Type="http://schemas.openxmlformats.org/officeDocument/2006/relationships/image" Target="../media/image253.png"/><Relationship Id="rId25" Type="http://schemas.openxmlformats.org/officeDocument/2006/relationships/slideLayout" Target="../slideLayouts/slideLayout1.xml"/><Relationship Id="rId24" Type="http://schemas.openxmlformats.org/officeDocument/2006/relationships/image" Target="../media/image274.png"/><Relationship Id="rId23" Type="http://schemas.openxmlformats.org/officeDocument/2006/relationships/image" Target="../media/image273.png"/><Relationship Id="rId22" Type="http://schemas.openxmlformats.org/officeDocument/2006/relationships/image" Target="../media/image272.png"/><Relationship Id="rId21" Type="http://schemas.openxmlformats.org/officeDocument/2006/relationships/image" Target="../media/image271.png"/><Relationship Id="rId20" Type="http://schemas.openxmlformats.org/officeDocument/2006/relationships/image" Target="../media/image270.png"/><Relationship Id="rId2" Type="http://schemas.openxmlformats.org/officeDocument/2006/relationships/image" Target="../media/image252.png"/><Relationship Id="rId19" Type="http://schemas.openxmlformats.org/officeDocument/2006/relationships/image" Target="../media/image269.png"/><Relationship Id="rId18" Type="http://schemas.openxmlformats.org/officeDocument/2006/relationships/image" Target="../media/image268.png"/><Relationship Id="rId17" Type="http://schemas.openxmlformats.org/officeDocument/2006/relationships/image" Target="../media/image267.png"/><Relationship Id="rId16" Type="http://schemas.openxmlformats.org/officeDocument/2006/relationships/image" Target="../media/image266.png"/><Relationship Id="rId15" Type="http://schemas.openxmlformats.org/officeDocument/2006/relationships/image" Target="../media/image265.png"/><Relationship Id="rId14" Type="http://schemas.openxmlformats.org/officeDocument/2006/relationships/image" Target="../media/image264.png"/><Relationship Id="rId13" Type="http://schemas.openxmlformats.org/officeDocument/2006/relationships/image" Target="../media/image263.png"/><Relationship Id="rId12" Type="http://schemas.openxmlformats.org/officeDocument/2006/relationships/image" Target="../media/image262.png"/><Relationship Id="rId11" Type="http://schemas.openxmlformats.org/officeDocument/2006/relationships/image" Target="../media/image261.png"/><Relationship Id="rId10" Type="http://schemas.openxmlformats.org/officeDocument/2006/relationships/image" Target="../media/image260.png"/><Relationship Id="rId1" Type="http://schemas.openxmlformats.org/officeDocument/2006/relationships/image" Target="../media/image251.png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image" Target="../media/image282.png"/><Relationship Id="rId8" Type="http://schemas.openxmlformats.org/officeDocument/2006/relationships/image" Target="../media/image259.png"/><Relationship Id="rId7" Type="http://schemas.openxmlformats.org/officeDocument/2006/relationships/image" Target="../media/image281.png"/><Relationship Id="rId6" Type="http://schemas.openxmlformats.org/officeDocument/2006/relationships/image" Target="../media/image280.png"/><Relationship Id="rId5" Type="http://schemas.openxmlformats.org/officeDocument/2006/relationships/image" Target="../media/image279.png"/><Relationship Id="rId4" Type="http://schemas.openxmlformats.org/officeDocument/2006/relationships/image" Target="../media/image278.png"/><Relationship Id="rId3" Type="http://schemas.openxmlformats.org/officeDocument/2006/relationships/image" Target="../media/image277.png"/><Relationship Id="rId22" Type="http://schemas.openxmlformats.org/officeDocument/2006/relationships/slideLayout" Target="../slideLayouts/slideLayout2.xml"/><Relationship Id="rId21" Type="http://schemas.openxmlformats.org/officeDocument/2006/relationships/image" Target="../media/image294.png"/><Relationship Id="rId20" Type="http://schemas.openxmlformats.org/officeDocument/2006/relationships/image" Target="../media/image293.png"/><Relationship Id="rId2" Type="http://schemas.openxmlformats.org/officeDocument/2006/relationships/image" Target="../media/image276.png"/><Relationship Id="rId19" Type="http://schemas.openxmlformats.org/officeDocument/2006/relationships/image" Target="../media/image292.png"/><Relationship Id="rId18" Type="http://schemas.openxmlformats.org/officeDocument/2006/relationships/image" Target="../media/image291.png"/><Relationship Id="rId17" Type="http://schemas.openxmlformats.org/officeDocument/2006/relationships/image" Target="../media/image290.png"/><Relationship Id="rId16" Type="http://schemas.openxmlformats.org/officeDocument/2006/relationships/image" Target="../media/image289.png"/><Relationship Id="rId15" Type="http://schemas.openxmlformats.org/officeDocument/2006/relationships/image" Target="../media/image288.png"/><Relationship Id="rId14" Type="http://schemas.openxmlformats.org/officeDocument/2006/relationships/image" Target="../media/image287.png"/><Relationship Id="rId13" Type="http://schemas.openxmlformats.org/officeDocument/2006/relationships/image" Target="../media/image286.png"/><Relationship Id="rId12" Type="http://schemas.openxmlformats.org/officeDocument/2006/relationships/image" Target="../media/image285.png"/><Relationship Id="rId11" Type="http://schemas.openxmlformats.org/officeDocument/2006/relationships/image" Target="../media/image284.png"/><Relationship Id="rId10" Type="http://schemas.openxmlformats.org/officeDocument/2006/relationships/image" Target="../media/image283.png"/><Relationship Id="rId1" Type="http://schemas.openxmlformats.org/officeDocument/2006/relationships/image" Target="../media/image275.pn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98.png"/><Relationship Id="rId3" Type="http://schemas.openxmlformats.org/officeDocument/2006/relationships/image" Target="../media/image297.png"/><Relationship Id="rId2" Type="http://schemas.openxmlformats.org/officeDocument/2006/relationships/image" Target="../media/image296.png"/><Relationship Id="rId1" Type="http://schemas.openxmlformats.org/officeDocument/2006/relationships/image" Target="../media/image295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image" Target="../media/image35.png"/><Relationship Id="rId8" Type="http://schemas.openxmlformats.org/officeDocument/2006/relationships/image" Target="../media/image34.png"/><Relationship Id="rId7" Type="http://schemas.openxmlformats.org/officeDocument/2006/relationships/image" Target="../media/image33.png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1" Type="http://schemas.openxmlformats.org/officeDocument/2006/relationships/slideLayout" Target="../slideLayouts/slideLayout1.xml"/><Relationship Id="rId10" Type="http://schemas.openxmlformats.org/officeDocument/2006/relationships/image" Target="../media/image36.png"/><Relationship Id="rId1" Type="http://schemas.openxmlformats.org/officeDocument/2006/relationships/image" Target="../media/image27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45.png"/><Relationship Id="rId8" Type="http://schemas.openxmlformats.org/officeDocument/2006/relationships/image" Target="../media/image44.png"/><Relationship Id="rId7" Type="http://schemas.openxmlformats.org/officeDocument/2006/relationships/image" Target="../media/image43.png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9" Type="http://schemas.openxmlformats.org/officeDocument/2006/relationships/slideLayout" Target="../slideLayouts/slideLayout1.xml"/><Relationship Id="rId18" Type="http://schemas.openxmlformats.org/officeDocument/2006/relationships/image" Target="../media/image54.png"/><Relationship Id="rId17" Type="http://schemas.openxmlformats.org/officeDocument/2006/relationships/image" Target="../media/image53.png"/><Relationship Id="rId16" Type="http://schemas.openxmlformats.org/officeDocument/2006/relationships/image" Target="../media/image52.png"/><Relationship Id="rId15" Type="http://schemas.openxmlformats.org/officeDocument/2006/relationships/image" Target="../media/image51.png"/><Relationship Id="rId14" Type="http://schemas.openxmlformats.org/officeDocument/2006/relationships/image" Target="../media/image50.png"/><Relationship Id="rId13" Type="http://schemas.openxmlformats.org/officeDocument/2006/relationships/image" Target="../media/image49.png"/><Relationship Id="rId12" Type="http://schemas.openxmlformats.org/officeDocument/2006/relationships/image" Target="../media/image48.png"/><Relationship Id="rId11" Type="http://schemas.openxmlformats.org/officeDocument/2006/relationships/image" Target="../media/image47.png"/><Relationship Id="rId10" Type="http://schemas.openxmlformats.org/officeDocument/2006/relationships/image" Target="../media/image46.png"/><Relationship Id="rId1" Type="http://schemas.openxmlformats.org/officeDocument/2006/relationships/image" Target="../media/image37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56.png"/><Relationship Id="rId8" Type="http://schemas.openxmlformats.org/officeDocument/2006/relationships/tags" Target="../tags/tag7.xml"/><Relationship Id="rId7" Type="http://schemas.openxmlformats.org/officeDocument/2006/relationships/tags" Target="../tags/tag6.xml"/><Relationship Id="rId6" Type="http://schemas.openxmlformats.org/officeDocument/2006/relationships/image" Target="../media/image55.png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3" Type="http://schemas.openxmlformats.org/officeDocument/2006/relationships/slideLayout" Target="../slideLayouts/slideLayout1.xml"/><Relationship Id="rId22" Type="http://schemas.openxmlformats.org/officeDocument/2006/relationships/image" Target="../media/image62.png"/><Relationship Id="rId21" Type="http://schemas.openxmlformats.org/officeDocument/2006/relationships/tags" Target="../tags/tag14.xml"/><Relationship Id="rId20" Type="http://schemas.openxmlformats.org/officeDocument/2006/relationships/image" Target="../media/image61.png"/><Relationship Id="rId2" Type="http://schemas.openxmlformats.org/officeDocument/2006/relationships/tags" Target="../tags/tag2.xml"/><Relationship Id="rId19" Type="http://schemas.openxmlformats.org/officeDocument/2006/relationships/tags" Target="../tags/tag13.xml"/><Relationship Id="rId18" Type="http://schemas.openxmlformats.org/officeDocument/2006/relationships/image" Target="../media/image60.png"/><Relationship Id="rId17" Type="http://schemas.openxmlformats.org/officeDocument/2006/relationships/tags" Target="../tags/tag12.xml"/><Relationship Id="rId16" Type="http://schemas.openxmlformats.org/officeDocument/2006/relationships/tags" Target="../tags/tag11.xml"/><Relationship Id="rId15" Type="http://schemas.openxmlformats.org/officeDocument/2006/relationships/image" Target="../media/image59.png"/><Relationship Id="rId14" Type="http://schemas.openxmlformats.org/officeDocument/2006/relationships/tags" Target="../tags/tag10.xml"/><Relationship Id="rId13" Type="http://schemas.openxmlformats.org/officeDocument/2006/relationships/image" Target="../media/image58.png"/><Relationship Id="rId12" Type="http://schemas.openxmlformats.org/officeDocument/2006/relationships/tags" Target="../tags/tag9.xml"/><Relationship Id="rId11" Type="http://schemas.openxmlformats.org/officeDocument/2006/relationships/image" Target="../media/image57.png"/><Relationship Id="rId10" Type="http://schemas.openxmlformats.org/officeDocument/2006/relationships/tags" Target="../tags/tag8.xml"/><Relationship Id="rId1" Type="http://schemas.openxmlformats.org/officeDocument/2006/relationships/tags" Target="../tags/tag1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71.png"/><Relationship Id="rId8" Type="http://schemas.openxmlformats.org/officeDocument/2006/relationships/image" Target="../media/image70.png"/><Relationship Id="rId7" Type="http://schemas.openxmlformats.org/officeDocument/2006/relationships/image" Target="../media/image69.png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4" Type="http://schemas.openxmlformats.org/officeDocument/2006/relationships/slideLayout" Target="../slideLayouts/slideLayout1.xml"/><Relationship Id="rId13" Type="http://schemas.openxmlformats.org/officeDocument/2006/relationships/image" Target="../media/image75.png"/><Relationship Id="rId12" Type="http://schemas.openxmlformats.org/officeDocument/2006/relationships/image" Target="../media/image74.png"/><Relationship Id="rId11" Type="http://schemas.openxmlformats.org/officeDocument/2006/relationships/image" Target="../media/image73.png"/><Relationship Id="rId10" Type="http://schemas.openxmlformats.org/officeDocument/2006/relationships/image" Target="../media/image72.png"/><Relationship Id="rId1" Type="http://schemas.openxmlformats.org/officeDocument/2006/relationships/image" Target="../media/image63.png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image" Target="../media/image76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image" Target="../media/image90.png"/><Relationship Id="rId8" Type="http://schemas.openxmlformats.org/officeDocument/2006/relationships/image" Target="../media/image89.png"/><Relationship Id="rId7" Type="http://schemas.openxmlformats.org/officeDocument/2006/relationships/image" Target="../media/image88.png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82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image" Target="../media/image99.png"/><Relationship Id="rId8" Type="http://schemas.openxmlformats.org/officeDocument/2006/relationships/image" Target="../media/image98.png"/><Relationship Id="rId7" Type="http://schemas.openxmlformats.org/officeDocument/2006/relationships/image" Target="../media/image97.png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2" Type="http://schemas.openxmlformats.org/officeDocument/2006/relationships/slideLayout" Target="../slideLayouts/slideLayout1.xml"/><Relationship Id="rId11" Type="http://schemas.openxmlformats.org/officeDocument/2006/relationships/image" Target="../media/image101.png"/><Relationship Id="rId10" Type="http://schemas.openxmlformats.org/officeDocument/2006/relationships/image" Target="../media/image100.png"/><Relationship Id="rId1" Type="http://schemas.openxmlformats.org/officeDocument/2006/relationships/image" Target="../media/image9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Box 127"/>
          <p:cNvSpPr txBox="1">
            <a:spLocks noChangeArrowheads="1"/>
          </p:cNvSpPr>
          <p:nvPr/>
        </p:nvSpPr>
        <p:spPr bwMode="auto">
          <a:xfrm>
            <a:off x="419965" y="259771"/>
            <a:ext cx="218521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>
              <a:spcBef>
                <a:spcPct val="0"/>
              </a:spcBef>
            </a:pPr>
            <a:r>
              <a:rPr kumimoji="1"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通用产品图标</a:t>
            </a:r>
            <a:r>
              <a:rPr kumimoji="1"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1</a:t>
            </a:r>
            <a:endParaRPr kumimoji="1" lang="zh-CN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11" name="Text Box 7"/>
          <p:cNvSpPr txBox="1">
            <a:spLocks noChangeArrowheads="1"/>
          </p:cNvSpPr>
          <p:nvPr/>
        </p:nvSpPr>
        <p:spPr bwMode="auto">
          <a:xfrm>
            <a:off x="2179626" y="2044739"/>
            <a:ext cx="1392876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边缘交换机</a:t>
            </a:r>
            <a:endParaRPr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2" name="Text Box 12"/>
          <p:cNvSpPr txBox="1">
            <a:spLocks noChangeArrowheads="1"/>
          </p:cNvSpPr>
          <p:nvPr/>
        </p:nvSpPr>
        <p:spPr bwMode="auto">
          <a:xfrm>
            <a:off x="447675" y="2063593"/>
            <a:ext cx="1342843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核心交换机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6" name="Text Box 33"/>
          <p:cNvSpPr txBox="1">
            <a:spLocks noChangeArrowheads="1"/>
          </p:cNvSpPr>
          <p:nvPr/>
        </p:nvSpPr>
        <p:spPr bwMode="auto">
          <a:xfrm>
            <a:off x="3961610" y="2038125"/>
            <a:ext cx="150651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通用交换机</a:t>
            </a:r>
            <a:endParaRPr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0" name="Text Box 11"/>
          <p:cNvSpPr txBox="1">
            <a:spLocks noChangeArrowheads="1"/>
          </p:cNvSpPr>
          <p:nvPr/>
        </p:nvSpPr>
        <p:spPr bwMode="auto">
          <a:xfrm>
            <a:off x="5808838" y="2029671"/>
            <a:ext cx="1458991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堆叠交换机</a:t>
            </a:r>
            <a:endParaRPr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522059" y="3907829"/>
            <a:ext cx="8258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汇聚交换机</a:t>
            </a:r>
            <a:endParaRPr kumimoji="1"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4326731" y="3944333"/>
            <a:ext cx="8258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通用路由器</a:t>
            </a:r>
            <a:endParaRPr kumimoji="1"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6202269" y="3928714"/>
            <a:ext cx="8258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核心路由器</a:t>
            </a:r>
            <a:endParaRPr kumimoji="1"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7969984" y="3944333"/>
            <a:ext cx="8740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服务器</a:t>
            </a:r>
            <a:endParaRPr kumimoji="1"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9890567" y="2029671"/>
            <a:ext cx="11576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立方形空白模板</a:t>
            </a:r>
            <a:r>
              <a:rPr kumimoji="1"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</a:t>
            </a:r>
            <a:endParaRPr kumimoji="1"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790627" y="3927101"/>
            <a:ext cx="5693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中继器</a:t>
            </a:r>
            <a:endParaRPr kumimoji="1"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2464314" y="1224830"/>
            <a:ext cx="939362" cy="741360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282548" y="1234745"/>
            <a:ext cx="914235" cy="721529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6118683" y="1190814"/>
            <a:ext cx="879416" cy="758712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7904753" y="1173491"/>
            <a:ext cx="919574" cy="793358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9873093" y="1173491"/>
            <a:ext cx="940234" cy="742048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727251" y="2893035"/>
            <a:ext cx="783689" cy="898938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2559213" y="2904507"/>
            <a:ext cx="783688" cy="898936"/>
          </a:xfrm>
          <a:prstGeom prst="rect">
            <a:avLst/>
          </a:prstGeom>
        </p:spPr>
      </p:pic>
      <p:pic>
        <p:nvPicPr>
          <p:cNvPr id="36" name="图片 35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4292450" y="2970681"/>
            <a:ext cx="905710" cy="744348"/>
          </a:xfrm>
          <a:prstGeom prst="rect">
            <a:avLst/>
          </a:prstGeom>
        </p:spPr>
      </p:pic>
      <p:pic>
        <p:nvPicPr>
          <p:cNvPr id="37" name="图片 36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6172238" y="2945590"/>
            <a:ext cx="880804" cy="769439"/>
          </a:xfrm>
          <a:prstGeom prst="rect">
            <a:avLst/>
          </a:prstGeom>
        </p:spPr>
      </p:pic>
      <p:pic>
        <p:nvPicPr>
          <p:cNvPr id="38" name="图片 37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8117299" y="2807480"/>
            <a:ext cx="715406" cy="952464"/>
          </a:xfrm>
          <a:prstGeom prst="rect">
            <a:avLst/>
          </a:prstGeom>
        </p:spPr>
      </p:pic>
      <p:sp>
        <p:nvSpPr>
          <p:cNvPr id="28" name="文本框 27"/>
          <p:cNvSpPr txBox="1"/>
          <p:nvPr/>
        </p:nvSpPr>
        <p:spPr>
          <a:xfrm>
            <a:off x="473137" y="5827672"/>
            <a:ext cx="12419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磁盘阵列</a:t>
            </a:r>
            <a:endParaRPr kumimoji="1"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9" name="图片 28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9914232" y="2701996"/>
            <a:ext cx="1003146" cy="1139166"/>
          </a:xfrm>
          <a:prstGeom prst="rect">
            <a:avLst/>
          </a:prstGeom>
        </p:spPr>
      </p:pic>
      <p:sp>
        <p:nvSpPr>
          <p:cNvPr id="30" name="Text Box 11"/>
          <p:cNvSpPr txBox="1">
            <a:spLocks noChangeArrowheads="1"/>
          </p:cNvSpPr>
          <p:nvPr/>
        </p:nvSpPr>
        <p:spPr bwMode="auto">
          <a:xfrm>
            <a:off x="7455162" y="2029671"/>
            <a:ext cx="1855878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立方形空白模板</a:t>
            </a:r>
            <a:endParaRPr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1" name="文本框 1"/>
          <p:cNvSpPr txBox="1"/>
          <p:nvPr/>
        </p:nvSpPr>
        <p:spPr>
          <a:xfrm>
            <a:off x="10066991" y="3927101"/>
            <a:ext cx="697627" cy="246221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non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algn="ctr"/>
            <a:r>
              <a:rPr kumimoji="1"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服务器群</a:t>
            </a:r>
            <a:endParaRPr kumimoji="1"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直线连接符 2"/>
          <p:cNvCxnSpPr/>
          <p:nvPr/>
        </p:nvCxnSpPr>
        <p:spPr>
          <a:xfrm>
            <a:off x="518558" y="799984"/>
            <a:ext cx="3133053" cy="0"/>
          </a:xfrm>
          <a:prstGeom prst="line">
            <a:avLst/>
          </a:prstGeom>
          <a:ln w="57150">
            <a:gradFill>
              <a:gsLst>
                <a:gs pos="35000">
                  <a:srgbClr val="3266B4"/>
                </a:gs>
                <a:gs pos="100000">
                  <a:srgbClr val="92D050"/>
                </a:gs>
              </a:gsLst>
              <a:lin ang="4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图片 41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2670561" y="4785558"/>
            <a:ext cx="615438" cy="934903"/>
          </a:xfrm>
          <a:prstGeom prst="rect">
            <a:avLst/>
          </a:prstGeom>
        </p:spPr>
      </p:pic>
      <p:sp>
        <p:nvSpPr>
          <p:cNvPr id="45" name="文本框 44"/>
          <p:cNvSpPr txBox="1"/>
          <p:nvPr/>
        </p:nvSpPr>
        <p:spPr>
          <a:xfrm>
            <a:off x="2675575" y="5827672"/>
            <a:ext cx="5693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防火墙</a:t>
            </a:r>
            <a:endParaRPr kumimoji="1"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 descr="核心交换机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27075" y="1134745"/>
            <a:ext cx="782955" cy="869950"/>
          </a:xfrm>
          <a:prstGeom prst="rect">
            <a:avLst/>
          </a:prstGeom>
        </p:spPr>
      </p:pic>
      <p:pic>
        <p:nvPicPr>
          <p:cNvPr id="2" name="图片 1" descr="磁盘列阵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27075" y="4867910"/>
            <a:ext cx="723900" cy="76898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Box 127"/>
          <p:cNvSpPr txBox="1">
            <a:spLocks noChangeArrowheads="1"/>
          </p:cNvSpPr>
          <p:nvPr/>
        </p:nvSpPr>
        <p:spPr bwMode="auto">
          <a:xfrm>
            <a:off x="419965" y="259771"/>
            <a:ext cx="4010660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kumimoji="1"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智</a:t>
            </a:r>
            <a:r>
              <a:rPr kumimoji="1" lang="zh-CN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安全</a:t>
            </a:r>
            <a:r>
              <a:rPr kumimoji="1"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产品</a:t>
            </a:r>
            <a:r>
              <a:rPr kumimoji="1"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-</a:t>
            </a:r>
            <a:r>
              <a:rPr kumimoji="1"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不带深信服</a:t>
            </a:r>
            <a:r>
              <a:rPr kumimoji="1" lang="en-GB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Arial Unicode MS" panose="020B0604020202020204" pitchFamily="34" charset="-122"/>
                <a:cs typeface="Arial" panose="020B0604020202020204" pitchFamily="34" charset="0"/>
              </a:rPr>
              <a:t>Logo</a:t>
            </a:r>
            <a:endParaRPr kumimoji="1" lang="en-GB" altLang="zh-CN" sz="24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Arial Unicode MS" panose="020B0604020202020204" pitchFamily="34" charset="-122"/>
              <a:cs typeface="Arial" panose="020B0604020202020204" pitchFamily="34" charset="0"/>
            </a:endParaRPr>
          </a:p>
        </p:txBody>
      </p:sp>
      <p:sp>
        <p:nvSpPr>
          <p:cNvPr id="11" name="Text Box 7"/>
          <p:cNvSpPr txBox="1">
            <a:spLocks noChangeArrowheads="1"/>
          </p:cNvSpPr>
          <p:nvPr/>
        </p:nvSpPr>
        <p:spPr bwMode="auto">
          <a:xfrm>
            <a:off x="2494305" y="1964458"/>
            <a:ext cx="1392876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GB" altLang="zh-CN" sz="1000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IPSec</a:t>
            </a:r>
            <a:r>
              <a:rPr lang="en-GB" altLang="zh-CN" sz="1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VPN</a:t>
            </a:r>
            <a:endParaRPr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2" name="Text Box 12"/>
          <p:cNvSpPr txBox="1">
            <a:spLocks noChangeArrowheads="1"/>
          </p:cNvSpPr>
          <p:nvPr/>
        </p:nvSpPr>
        <p:spPr bwMode="auto">
          <a:xfrm>
            <a:off x="772168" y="1964458"/>
            <a:ext cx="1342843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GB" altLang="zh-CN" sz="1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VPN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6" name="Text Box 33"/>
          <p:cNvSpPr txBox="1">
            <a:spLocks noChangeArrowheads="1"/>
          </p:cNvSpPr>
          <p:nvPr/>
        </p:nvSpPr>
        <p:spPr bwMode="auto">
          <a:xfrm>
            <a:off x="4259187" y="1964458"/>
            <a:ext cx="150651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GB" altLang="zh-CN" sz="1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SSL VPN</a:t>
            </a:r>
            <a:endParaRPr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0" name="Text Box 11"/>
          <p:cNvSpPr txBox="1">
            <a:spLocks noChangeArrowheads="1"/>
          </p:cNvSpPr>
          <p:nvPr/>
        </p:nvSpPr>
        <p:spPr bwMode="auto">
          <a:xfrm>
            <a:off x="6058607" y="1964458"/>
            <a:ext cx="1458991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GB" altLang="zh-CN" sz="1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EMM</a:t>
            </a:r>
            <a:endParaRPr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014252" y="3195268"/>
            <a:ext cx="35298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GB" altLang="zh-CN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SG</a:t>
            </a:r>
            <a:endParaRPr kumimoji="1"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4839959" y="3195268"/>
            <a:ext cx="3449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GB" altLang="zh-CN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SC</a:t>
            </a:r>
            <a:endParaRPr kumimoji="1"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8439631" y="3195268"/>
            <a:ext cx="3433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GB" altLang="zh-CN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AF</a:t>
            </a:r>
            <a:endParaRPr kumimoji="1"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6351056" y="3195268"/>
            <a:ext cx="8740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GB" altLang="zh-CN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APM</a:t>
            </a:r>
            <a:endParaRPr kumimoji="1"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0115102" y="1964458"/>
            <a:ext cx="73610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GB" altLang="zh-CN" sz="1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SD-WAN</a:t>
            </a:r>
            <a:endParaRPr kumimoji="1"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263091" y="3195268"/>
            <a:ext cx="36099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GB" altLang="zh-CN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AC</a:t>
            </a:r>
            <a:endParaRPr kumimoji="1"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947811" y="1169499"/>
            <a:ext cx="991556" cy="737978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649623" y="1135753"/>
            <a:ext cx="1082239" cy="805470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4480339" y="1142464"/>
            <a:ext cx="1064205" cy="792048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6281191" y="1161214"/>
            <a:ext cx="1013821" cy="754549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8104401" y="1161214"/>
            <a:ext cx="1013821" cy="754549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9976241" y="1161214"/>
            <a:ext cx="1013821" cy="754549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897700" y="2323605"/>
            <a:ext cx="1091779" cy="812570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2688384" y="2356003"/>
            <a:ext cx="1004719" cy="747775"/>
          </a:xfrm>
          <a:prstGeom prst="rect">
            <a:avLst/>
          </a:prstGeom>
        </p:spPr>
      </p:pic>
      <p:pic>
        <p:nvPicPr>
          <p:cNvPr id="36" name="图片 35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4490537" y="2341456"/>
            <a:ext cx="1043809" cy="776868"/>
          </a:xfrm>
          <a:prstGeom prst="rect">
            <a:avLst/>
          </a:prstGeom>
        </p:spPr>
      </p:pic>
      <p:pic>
        <p:nvPicPr>
          <p:cNvPr id="37" name="图片 36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6273148" y="2346629"/>
            <a:ext cx="1029909" cy="766523"/>
          </a:xfrm>
          <a:prstGeom prst="rect">
            <a:avLst/>
          </a:prstGeom>
        </p:spPr>
      </p:pic>
      <p:pic>
        <p:nvPicPr>
          <p:cNvPr id="38" name="图片 37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8089407" y="2341456"/>
            <a:ext cx="1043809" cy="776868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9910939" y="2304013"/>
            <a:ext cx="1144427" cy="851754"/>
          </a:xfrm>
          <a:prstGeom prst="rect">
            <a:avLst/>
          </a:prstGeom>
        </p:spPr>
      </p:pic>
      <p:sp>
        <p:nvSpPr>
          <p:cNvPr id="30" name="Text Box 11"/>
          <p:cNvSpPr txBox="1">
            <a:spLocks noChangeArrowheads="1"/>
          </p:cNvSpPr>
          <p:nvPr/>
        </p:nvSpPr>
        <p:spPr bwMode="auto">
          <a:xfrm>
            <a:off x="7683373" y="1964458"/>
            <a:ext cx="1855878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GB" altLang="zh-CN" sz="1000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XSec</a:t>
            </a:r>
            <a:endParaRPr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1" name="文本框 1"/>
          <p:cNvSpPr txBox="1"/>
          <p:nvPr/>
        </p:nvSpPr>
        <p:spPr>
          <a:xfrm>
            <a:off x="10246549" y="3195268"/>
            <a:ext cx="473207" cy="246221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non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algn="ctr"/>
            <a:r>
              <a:rPr kumimoji="1" lang="en-GB" altLang="zh-CN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WAF</a:t>
            </a:r>
            <a:endParaRPr kumimoji="1"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直线连接符 2"/>
          <p:cNvCxnSpPr/>
          <p:nvPr/>
        </p:nvCxnSpPr>
        <p:spPr>
          <a:xfrm>
            <a:off x="518558" y="799984"/>
            <a:ext cx="3467815" cy="0"/>
          </a:xfrm>
          <a:prstGeom prst="line">
            <a:avLst/>
          </a:prstGeom>
          <a:ln w="57150">
            <a:gradFill>
              <a:gsLst>
                <a:gs pos="35000">
                  <a:srgbClr val="3266B4"/>
                </a:gs>
                <a:gs pos="100000">
                  <a:srgbClr val="92D050"/>
                </a:gs>
              </a:gsLst>
              <a:lin ang="4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/>
        </p:nvSpPr>
        <p:spPr>
          <a:xfrm>
            <a:off x="2979788" y="4578032"/>
            <a:ext cx="4219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GB" altLang="zh-CN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STA</a:t>
            </a:r>
            <a:endParaRPr kumimoji="1"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4789464" y="4578032"/>
            <a:ext cx="44595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DAS</a:t>
            </a:r>
            <a:endParaRPr kumimoji="1"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6600390" y="4578032"/>
            <a:ext cx="37542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SIP</a:t>
            </a:r>
            <a:endParaRPr kumimoji="1"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7849726" y="4578032"/>
            <a:ext cx="15231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IPS</a:t>
            </a:r>
            <a:endParaRPr kumimoji="1"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858557" y="5953769"/>
            <a:ext cx="1325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GB" altLang="zh-CN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SIMP</a:t>
            </a:r>
            <a:endParaRPr kumimoji="1" lang="en-GB" altLang="zh-CN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kumimoji="1"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物联网安全管理平台</a:t>
            </a:r>
            <a:endParaRPr kumimoji="1"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4" name="图片 43"/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>
          <a:xfrm>
            <a:off x="897699" y="3772632"/>
            <a:ext cx="1091780" cy="812571"/>
          </a:xfrm>
          <a:prstGeom prst="rect">
            <a:avLst/>
          </a:prstGeom>
        </p:spPr>
      </p:pic>
      <p:pic>
        <p:nvPicPr>
          <p:cNvPr id="45" name="图片 44"/>
          <p:cNvPicPr>
            <a:picLocks noChangeAspect="1"/>
          </p:cNvPicPr>
          <p:nvPr/>
        </p:nvPicPr>
        <p:blipFill>
          <a:blip r:embed="rId14"/>
          <a:srcRect/>
          <a:stretch>
            <a:fillRect/>
          </a:stretch>
        </p:blipFill>
        <p:spPr>
          <a:xfrm>
            <a:off x="2688384" y="3805030"/>
            <a:ext cx="1004719" cy="747775"/>
          </a:xfrm>
          <a:prstGeom prst="rect">
            <a:avLst/>
          </a:prstGeom>
        </p:spPr>
      </p:pic>
      <p:pic>
        <p:nvPicPr>
          <p:cNvPr id="46" name="图片 45"/>
          <p:cNvPicPr>
            <a:picLocks noChangeAspect="1"/>
          </p:cNvPicPr>
          <p:nvPr/>
        </p:nvPicPr>
        <p:blipFill>
          <a:blip r:embed="rId15"/>
          <a:srcRect/>
          <a:stretch>
            <a:fillRect/>
          </a:stretch>
        </p:blipFill>
        <p:spPr>
          <a:xfrm>
            <a:off x="4510083" y="3805030"/>
            <a:ext cx="1004719" cy="747775"/>
          </a:xfrm>
          <a:prstGeom prst="rect">
            <a:avLst/>
          </a:prstGeom>
        </p:spPr>
      </p:pic>
      <p:pic>
        <p:nvPicPr>
          <p:cNvPr id="47" name="图片 46"/>
          <p:cNvPicPr>
            <a:picLocks noChangeAspect="1"/>
          </p:cNvPicPr>
          <p:nvPr/>
        </p:nvPicPr>
        <p:blipFill>
          <a:blip r:embed="rId16"/>
          <a:srcRect/>
          <a:stretch>
            <a:fillRect/>
          </a:stretch>
        </p:blipFill>
        <p:spPr>
          <a:xfrm>
            <a:off x="6279445" y="3800343"/>
            <a:ext cx="1017314" cy="757149"/>
          </a:xfrm>
          <a:prstGeom prst="rect">
            <a:avLst/>
          </a:prstGeom>
        </p:spPr>
      </p:pic>
      <p:pic>
        <p:nvPicPr>
          <p:cNvPr id="48" name="图片 47"/>
          <p:cNvPicPr>
            <a:picLocks noChangeAspect="1"/>
          </p:cNvPicPr>
          <p:nvPr/>
        </p:nvPicPr>
        <p:blipFill>
          <a:blip r:embed="rId17"/>
          <a:srcRect/>
          <a:stretch>
            <a:fillRect/>
          </a:stretch>
        </p:blipFill>
        <p:spPr>
          <a:xfrm>
            <a:off x="8116877" y="3810928"/>
            <a:ext cx="988870" cy="735979"/>
          </a:xfrm>
          <a:prstGeom prst="rect">
            <a:avLst/>
          </a:prstGeom>
        </p:spPr>
      </p:pic>
      <p:pic>
        <p:nvPicPr>
          <p:cNvPr id="49" name="图片 48"/>
          <p:cNvPicPr>
            <a:picLocks noChangeAspect="1"/>
          </p:cNvPicPr>
          <p:nvPr/>
        </p:nvPicPr>
        <p:blipFill>
          <a:blip r:embed="rId18"/>
          <a:srcRect/>
          <a:stretch>
            <a:fillRect/>
          </a:stretch>
        </p:blipFill>
        <p:spPr>
          <a:xfrm>
            <a:off x="9988716" y="3810927"/>
            <a:ext cx="988871" cy="735980"/>
          </a:xfrm>
          <a:prstGeom prst="rect">
            <a:avLst/>
          </a:prstGeom>
        </p:spPr>
      </p:pic>
      <p:sp>
        <p:nvSpPr>
          <p:cNvPr id="50" name="文本框 1"/>
          <p:cNvSpPr txBox="1"/>
          <p:nvPr/>
        </p:nvSpPr>
        <p:spPr>
          <a:xfrm>
            <a:off x="9820212" y="4578032"/>
            <a:ext cx="1325880" cy="398780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non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algn="ctr"/>
            <a:r>
              <a:rPr kumimoji="1" lang="en-GB" altLang="zh-CN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SIG</a:t>
            </a:r>
            <a:endParaRPr kumimoji="1" lang="en-GB" altLang="zh-CN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kumimoji="1"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物联网接入安全网关</a:t>
            </a:r>
            <a:endParaRPr kumimoji="1"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3047276" y="5953769"/>
            <a:ext cx="4427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MIG</a:t>
            </a:r>
            <a:endParaRPr kumimoji="1" lang="en-GB" altLang="zh-CN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4814473" y="5953769"/>
            <a:ext cx="55175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GB" altLang="zh-CN" sz="1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aBOS</a:t>
            </a:r>
            <a:r>
              <a:rPr kumimoji="1" lang="en-GB" altLang="zh-CN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kumimoji="1"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6583722" y="5953769"/>
            <a:ext cx="56457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GB" altLang="zh-CN" sz="1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aTrust</a:t>
            </a:r>
            <a:endParaRPr kumimoji="1"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7782206" y="5961496"/>
            <a:ext cx="18558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GB" altLang="zh-CN" sz="1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IDTrust</a:t>
            </a:r>
            <a:endParaRPr kumimoji="1"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1171720" y="4578032"/>
            <a:ext cx="5437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GB" altLang="zh-CN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WOC </a:t>
            </a:r>
            <a:endParaRPr kumimoji="1"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6" name="图片 55"/>
          <p:cNvPicPr>
            <a:picLocks noChangeAspect="1"/>
          </p:cNvPicPr>
          <p:nvPr/>
        </p:nvPicPr>
        <p:blipFill>
          <a:blip r:embed="rId19"/>
          <a:srcRect/>
          <a:stretch>
            <a:fillRect/>
          </a:stretch>
        </p:blipFill>
        <p:spPr>
          <a:xfrm>
            <a:off x="961824" y="5109799"/>
            <a:ext cx="1119345" cy="833087"/>
          </a:xfrm>
          <a:prstGeom prst="rect">
            <a:avLst/>
          </a:prstGeom>
        </p:spPr>
      </p:pic>
      <p:pic>
        <p:nvPicPr>
          <p:cNvPr id="57" name="图片 56"/>
          <p:cNvPicPr>
            <a:picLocks noChangeAspect="1"/>
          </p:cNvPicPr>
          <p:nvPr/>
        </p:nvPicPr>
        <p:blipFill>
          <a:blip r:embed="rId20"/>
          <a:srcRect/>
          <a:stretch>
            <a:fillRect/>
          </a:stretch>
        </p:blipFill>
        <p:spPr>
          <a:xfrm>
            <a:off x="2766292" y="5152455"/>
            <a:ext cx="1004719" cy="747775"/>
          </a:xfrm>
          <a:prstGeom prst="rect">
            <a:avLst/>
          </a:prstGeom>
        </p:spPr>
      </p:pic>
      <p:pic>
        <p:nvPicPr>
          <p:cNvPr id="58" name="图片 57"/>
          <p:cNvPicPr>
            <a:picLocks noChangeAspect="1"/>
          </p:cNvPicPr>
          <p:nvPr/>
        </p:nvPicPr>
        <p:blipFill>
          <a:blip r:embed="rId21"/>
          <a:srcRect/>
          <a:stretch>
            <a:fillRect/>
          </a:stretch>
        </p:blipFill>
        <p:spPr>
          <a:xfrm>
            <a:off x="4568445" y="5137908"/>
            <a:ext cx="1043809" cy="776868"/>
          </a:xfrm>
          <a:prstGeom prst="rect">
            <a:avLst/>
          </a:prstGeom>
        </p:spPr>
      </p:pic>
      <p:pic>
        <p:nvPicPr>
          <p:cNvPr id="59" name="图片 58"/>
          <p:cNvPicPr>
            <a:picLocks noChangeAspect="1"/>
          </p:cNvPicPr>
          <p:nvPr/>
        </p:nvPicPr>
        <p:blipFill>
          <a:blip r:embed="rId22"/>
          <a:srcRect/>
          <a:stretch>
            <a:fillRect/>
          </a:stretch>
        </p:blipFill>
        <p:spPr>
          <a:xfrm>
            <a:off x="6351056" y="5143081"/>
            <a:ext cx="1029909" cy="766523"/>
          </a:xfrm>
          <a:prstGeom prst="rect">
            <a:avLst/>
          </a:prstGeom>
        </p:spPr>
      </p:pic>
      <p:pic>
        <p:nvPicPr>
          <p:cNvPr id="60" name="图片 59"/>
          <p:cNvPicPr>
            <a:picLocks noChangeAspect="1"/>
          </p:cNvPicPr>
          <p:nvPr/>
        </p:nvPicPr>
        <p:blipFill>
          <a:blip r:embed="rId23"/>
          <a:srcRect/>
          <a:stretch>
            <a:fillRect/>
          </a:stretch>
        </p:blipFill>
        <p:spPr>
          <a:xfrm>
            <a:off x="8207541" y="5137908"/>
            <a:ext cx="988870" cy="735979"/>
          </a:xfrm>
          <a:prstGeom prst="rect">
            <a:avLst/>
          </a:prstGeom>
        </p:spPr>
      </p:pic>
      <p:sp>
        <p:nvSpPr>
          <p:cNvPr id="63" name="文本框 62"/>
          <p:cNvSpPr txBox="1"/>
          <p:nvPr/>
        </p:nvSpPr>
        <p:spPr>
          <a:xfrm>
            <a:off x="9611006" y="5940715"/>
            <a:ext cx="185587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GB" altLang="zh-CN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Logger</a:t>
            </a:r>
            <a:endParaRPr kumimoji="1" lang="en-GB" altLang="zh-CN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kumimoji="1"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日志分析管理系统</a:t>
            </a:r>
            <a:endParaRPr kumimoji="1"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4" name="图片 63"/>
          <p:cNvPicPr>
            <a:picLocks noChangeAspect="1"/>
          </p:cNvPicPr>
          <p:nvPr/>
        </p:nvPicPr>
        <p:blipFill>
          <a:blip r:embed="rId24"/>
          <a:srcRect/>
          <a:stretch>
            <a:fillRect/>
          </a:stretch>
        </p:blipFill>
        <p:spPr>
          <a:xfrm>
            <a:off x="10036341" y="5117127"/>
            <a:ext cx="988870" cy="735978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Box 127"/>
          <p:cNvSpPr txBox="1">
            <a:spLocks noChangeArrowheads="1"/>
          </p:cNvSpPr>
          <p:nvPr/>
        </p:nvSpPr>
        <p:spPr bwMode="auto">
          <a:xfrm>
            <a:off x="419965" y="259771"/>
            <a:ext cx="4010660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kumimoji="1" lang="zh-CN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智安全</a:t>
            </a:r>
            <a:r>
              <a:rPr kumimoji="1"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产品</a:t>
            </a:r>
            <a:r>
              <a:rPr kumimoji="1"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-</a:t>
            </a:r>
            <a:r>
              <a:rPr kumimoji="1"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不带深信服</a:t>
            </a:r>
            <a:r>
              <a:rPr kumimoji="1" lang="en-GB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Arial Unicode MS" panose="020B0604020202020204" pitchFamily="34" charset="-122"/>
                <a:cs typeface="Arial" panose="020B0604020202020204" pitchFamily="34" charset="0"/>
              </a:rPr>
              <a:t>Logo</a:t>
            </a:r>
            <a:endParaRPr kumimoji="1" lang="en-GB" altLang="zh-CN" sz="24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Arial Unicode MS" panose="020B0604020202020204" pitchFamily="34" charset="-122"/>
              <a:cs typeface="Arial" panose="020B0604020202020204" pitchFamily="34" charset="0"/>
            </a:endParaRPr>
          </a:p>
        </p:txBody>
      </p:sp>
      <p:sp>
        <p:nvSpPr>
          <p:cNvPr id="11" name="Text Box 7"/>
          <p:cNvSpPr txBox="1">
            <a:spLocks noChangeArrowheads="1"/>
          </p:cNvSpPr>
          <p:nvPr/>
        </p:nvSpPr>
        <p:spPr bwMode="auto">
          <a:xfrm>
            <a:off x="2593497" y="2043267"/>
            <a:ext cx="1392876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GB" altLang="zh-CN" sz="1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Easy Connect</a:t>
            </a:r>
            <a:endParaRPr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2" name="Text Box 12"/>
          <p:cNvSpPr txBox="1">
            <a:spLocks noChangeArrowheads="1"/>
          </p:cNvSpPr>
          <p:nvPr/>
        </p:nvSpPr>
        <p:spPr bwMode="auto">
          <a:xfrm>
            <a:off x="801204" y="2043267"/>
            <a:ext cx="1342843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GB" altLang="zh-CN" sz="1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EDR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6" name="Text Box 33"/>
          <p:cNvSpPr txBox="1">
            <a:spLocks noChangeArrowheads="1"/>
          </p:cNvSpPr>
          <p:nvPr/>
        </p:nvSpPr>
        <p:spPr bwMode="auto">
          <a:xfrm>
            <a:off x="4358379" y="2043267"/>
            <a:ext cx="150651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GB" altLang="zh-CN" sz="1000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aWork</a:t>
            </a:r>
            <a:endParaRPr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cxnSp>
        <p:nvCxnSpPr>
          <p:cNvPr id="3" name="直线连接符 2"/>
          <p:cNvCxnSpPr/>
          <p:nvPr/>
        </p:nvCxnSpPr>
        <p:spPr>
          <a:xfrm>
            <a:off x="518558" y="799984"/>
            <a:ext cx="3467815" cy="0"/>
          </a:xfrm>
          <a:prstGeom prst="line">
            <a:avLst/>
          </a:prstGeom>
          <a:ln w="57150">
            <a:gradFill>
              <a:gsLst>
                <a:gs pos="35000">
                  <a:srgbClr val="3266B4"/>
                </a:gs>
                <a:gs pos="100000">
                  <a:srgbClr val="92D050"/>
                </a:gs>
              </a:gsLst>
              <a:lin ang="4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218" y="1178588"/>
            <a:ext cx="828813" cy="7301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5063" y="1178588"/>
            <a:ext cx="829744" cy="7301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7227" y="1178588"/>
            <a:ext cx="828813" cy="730100"/>
          </a:xfrm>
          <a:prstGeom prst="rect">
            <a:avLst/>
          </a:prstGeom>
        </p:spPr>
      </p:pic>
      <p:sp>
        <p:nvSpPr>
          <p:cNvPr id="7" name="Text Box 33"/>
          <p:cNvSpPr txBox="1">
            <a:spLocks noChangeArrowheads="1"/>
          </p:cNvSpPr>
          <p:nvPr/>
        </p:nvSpPr>
        <p:spPr bwMode="auto">
          <a:xfrm>
            <a:off x="5959214" y="2043267"/>
            <a:ext cx="1506510" cy="245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p>
            <a:pPr algn="ctr"/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BBC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6" name="图片 5" descr="BBC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6965" y="1178560"/>
            <a:ext cx="981075" cy="73025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Box 127"/>
          <p:cNvSpPr txBox="1">
            <a:spLocks noChangeArrowheads="1"/>
          </p:cNvSpPr>
          <p:nvPr/>
        </p:nvSpPr>
        <p:spPr bwMode="auto">
          <a:xfrm>
            <a:off x="419965" y="259771"/>
            <a:ext cx="4010660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kumimoji="1" lang="zh-CN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信服云产品</a:t>
            </a:r>
            <a:r>
              <a:rPr kumimoji="1"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-</a:t>
            </a:r>
            <a:r>
              <a:rPr kumimoji="1"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不带深信服</a:t>
            </a:r>
            <a:r>
              <a:rPr kumimoji="1" lang="en-GB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Arial Unicode MS" panose="020B0604020202020204" pitchFamily="34" charset="-122"/>
                <a:cs typeface="Arial" panose="020B0604020202020204" pitchFamily="34" charset="0"/>
              </a:rPr>
              <a:t>Logo</a:t>
            </a:r>
            <a:endParaRPr kumimoji="1" lang="en-GB" altLang="zh-CN" sz="24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Arial Unicode MS" panose="020B0604020202020204" pitchFamily="34" charset="-122"/>
              <a:cs typeface="Arial" panose="020B0604020202020204" pitchFamily="34" charset="0"/>
            </a:endParaRPr>
          </a:p>
        </p:txBody>
      </p:sp>
      <p:sp>
        <p:nvSpPr>
          <p:cNvPr id="11" name="Text Box 7"/>
          <p:cNvSpPr txBox="1">
            <a:spLocks noChangeArrowheads="1"/>
          </p:cNvSpPr>
          <p:nvPr/>
        </p:nvSpPr>
        <p:spPr bwMode="auto">
          <a:xfrm>
            <a:off x="2109927" y="2039073"/>
            <a:ext cx="1631525" cy="3987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GB" altLang="zh-CN" sz="1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SIEB</a:t>
            </a:r>
            <a:endParaRPr lang="en-GB" altLang="zh-CN" sz="1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ctr"/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深信服智能边缘盒子</a:t>
            </a:r>
            <a:endParaRPr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2" name="Text Box 12"/>
          <p:cNvSpPr txBox="1">
            <a:spLocks noChangeArrowheads="1"/>
          </p:cNvSpPr>
          <p:nvPr/>
        </p:nvSpPr>
        <p:spPr bwMode="auto">
          <a:xfrm>
            <a:off x="850501" y="2039073"/>
            <a:ext cx="1342843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GB" altLang="zh-CN" sz="1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HCI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6" name="Text Box 33"/>
          <p:cNvSpPr txBox="1">
            <a:spLocks noChangeArrowheads="1"/>
          </p:cNvSpPr>
          <p:nvPr/>
        </p:nvSpPr>
        <p:spPr bwMode="auto">
          <a:xfrm>
            <a:off x="6741188" y="5282605"/>
            <a:ext cx="150651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GB" altLang="zh-CN" sz="1000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aDesk</a:t>
            </a:r>
            <a:endParaRPr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133331" y="1232652"/>
            <a:ext cx="777183" cy="737978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487608" y="1257117"/>
            <a:ext cx="876161" cy="689049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7056848" y="4541982"/>
            <a:ext cx="875190" cy="676665"/>
          </a:xfrm>
          <a:prstGeom prst="rect">
            <a:avLst/>
          </a:prstGeom>
        </p:spPr>
      </p:pic>
      <p:cxnSp>
        <p:nvCxnSpPr>
          <p:cNvPr id="3" name="直线连接符 2"/>
          <p:cNvCxnSpPr/>
          <p:nvPr/>
        </p:nvCxnSpPr>
        <p:spPr>
          <a:xfrm>
            <a:off x="518558" y="799984"/>
            <a:ext cx="3915647" cy="0"/>
          </a:xfrm>
          <a:prstGeom prst="line">
            <a:avLst/>
          </a:prstGeom>
          <a:ln w="57150">
            <a:gradFill>
              <a:gsLst>
                <a:gs pos="35000">
                  <a:srgbClr val="3266B4"/>
                </a:gs>
                <a:gs pos="100000">
                  <a:srgbClr val="92D050"/>
                </a:gs>
              </a:gsLst>
              <a:lin ang="4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Box 127"/>
          <p:cNvSpPr txBox="1">
            <a:spLocks noChangeArrowheads="1"/>
          </p:cNvSpPr>
          <p:nvPr/>
        </p:nvSpPr>
        <p:spPr bwMode="auto">
          <a:xfrm>
            <a:off x="518558" y="3496926"/>
            <a:ext cx="3671570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kumimoji="1" lang="zh-CN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新</a:t>
            </a:r>
            <a:r>
              <a:rPr kumimoji="1"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Arial Unicode MS" panose="020B0604020202020204" pitchFamily="34" charset="-122"/>
                <a:cs typeface="Arial" panose="020B0604020202020204" pitchFamily="34" charset="0"/>
              </a:rPr>
              <a:t>IT</a:t>
            </a:r>
            <a:r>
              <a:rPr kumimoji="1" lang="zh-CN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产品</a:t>
            </a:r>
            <a:r>
              <a:rPr kumimoji="1"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-</a:t>
            </a:r>
            <a:r>
              <a:rPr kumimoji="1"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不带深信服</a:t>
            </a:r>
            <a:r>
              <a:rPr kumimoji="1" lang="en-GB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Arial Unicode MS" panose="020B0604020202020204" pitchFamily="34" charset="-122"/>
                <a:cs typeface="Arial" panose="020B0604020202020204" pitchFamily="34" charset="0"/>
              </a:rPr>
              <a:t>Logo</a:t>
            </a:r>
            <a:endParaRPr kumimoji="1" lang="en-GB" altLang="zh-CN" sz="24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Arial Unicode MS" panose="020B0604020202020204" pitchFamily="34" charset="-122"/>
              <a:cs typeface="Arial" panose="020B0604020202020204" pitchFamily="34" charset="0"/>
            </a:endParaRPr>
          </a:p>
        </p:txBody>
      </p:sp>
      <p:sp>
        <p:nvSpPr>
          <p:cNvPr id="14" name="Text Box 7"/>
          <p:cNvSpPr txBox="1">
            <a:spLocks noChangeArrowheads="1"/>
          </p:cNvSpPr>
          <p:nvPr/>
        </p:nvSpPr>
        <p:spPr bwMode="auto">
          <a:xfrm>
            <a:off x="2229251" y="5282605"/>
            <a:ext cx="1392876" cy="3987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数据库管理平台</a:t>
            </a:r>
            <a:endParaRPr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ctr"/>
            <a:r>
              <a:rPr lang="en-GB" altLang="zh-CN" sz="1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DMP</a:t>
            </a:r>
            <a:endParaRPr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5" name="Text Box 12"/>
          <p:cNvSpPr txBox="1">
            <a:spLocks noChangeArrowheads="1"/>
          </p:cNvSpPr>
          <p:nvPr/>
        </p:nvSpPr>
        <p:spPr bwMode="auto">
          <a:xfrm>
            <a:off x="850501" y="5282605"/>
            <a:ext cx="1342843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GB" altLang="zh-CN" sz="1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AD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7" name="Text Box 33"/>
          <p:cNvSpPr txBox="1">
            <a:spLocks noChangeArrowheads="1"/>
          </p:cNvSpPr>
          <p:nvPr/>
        </p:nvSpPr>
        <p:spPr bwMode="auto">
          <a:xfrm>
            <a:off x="5259612" y="5282605"/>
            <a:ext cx="150651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GB" altLang="zh-CN" sz="1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EDS</a:t>
            </a:r>
            <a:endParaRPr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084760" y="4575402"/>
            <a:ext cx="874324" cy="650727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2486049" y="4536248"/>
            <a:ext cx="879279" cy="688132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5507009" y="4541982"/>
            <a:ext cx="875190" cy="676665"/>
          </a:xfrm>
          <a:prstGeom prst="rect">
            <a:avLst/>
          </a:prstGeom>
        </p:spPr>
      </p:pic>
      <p:cxnSp>
        <p:nvCxnSpPr>
          <p:cNvPr id="21" name="直线连接符 20"/>
          <p:cNvCxnSpPr/>
          <p:nvPr/>
        </p:nvCxnSpPr>
        <p:spPr>
          <a:xfrm>
            <a:off x="617151" y="4037139"/>
            <a:ext cx="4715137" cy="0"/>
          </a:xfrm>
          <a:prstGeom prst="line">
            <a:avLst/>
          </a:prstGeom>
          <a:ln w="57150">
            <a:gradFill>
              <a:gsLst>
                <a:gs pos="35000">
                  <a:srgbClr val="3266B4"/>
                </a:gs>
                <a:gs pos="100000">
                  <a:srgbClr val="92D050"/>
                </a:gs>
              </a:gsLst>
              <a:lin ang="4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Box 33"/>
          <p:cNvSpPr txBox="1">
            <a:spLocks noChangeArrowheads="1"/>
          </p:cNvSpPr>
          <p:nvPr/>
        </p:nvSpPr>
        <p:spPr bwMode="auto">
          <a:xfrm>
            <a:off x="10017148" y="5282605"/>
            <a:ext cx="150651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交换机</a:t>
            </a:r>
            <a:endParaRPr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0350630" y="4549854"/>
            <a:ext cx="839547" cy="660920"/>
          </a:xfrm>
          <a:prstGeom prst="rect">
            <a:avLst/>
          </a:prstGeom>
        </p:spPr>
      </p:pic>
      <p:sp>
        <p:nvSpPr>
          <p:cNvPr id="25" name="Text Box 33"/>
          <p:cNvSpPr txBox="1">
            <a:spLocks noChangeArrowheads="1"/>
          </p:cNvSpPr>
          <p:nvPr/>
        </p:nvSpPr>
        <p:spPr bwMode="auto">
          <a:xfrm>
            <a:off x="8413652" y="5282605"/>
            <a:ext cx="150651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GB" altLang="zh-CN" sz="1000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aDesk</a:t>
            </a: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瘦终端</a:t>
            </a:r>
            <a:endParaRPr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4" name="图片 3" descr="aDesk瘦终端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17915" y="4549775"/>
            <a:ext cx="838200" cy="676275"/>
          </a:xfrm>
          <a:prstGeom prst="rect">
            <a:avLst/>
          </a:prstGeom>
        </p:spPr>
      </p:pic>
      <p:sp>
        <p:nvSpPr>
          <p:cNvPr id="5" name="Text Box 11"/>
          <p:cNvSpPr txBox="1">
            <a:spLocks noChangeArrowheads="1"/>
          </p:cNvSpPr>
          <p:nvPr/>
        </p:nvSpPr>
        <p:spPr bwMode="auto">
          <a:xfrm>
            <a:off x="3749569" y="5282555"/>
            <a:ext cx="1458991" cy="3987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p>
            <a:pPr algn="ctr"/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太衍Thaiyan®</a:t>
            </a:r>
            <a:endParaRPr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ctr"/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大数据智能平台</a:t>
            </a:r>
            <a:endParaRPr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2" name="图片 1" descr="aBDI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63670" y="4575175"/>
            <a:ext cx="836295" cy="65595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Box 127"/>
          <p:cNvSpPr txBox="1">
            <a:spLocks noChangeArrowheads="1"/>
          </p:cNvSpPr>
          <p:nvPr/>
        </p:nvSpPr>
        <p:spPr bwMode="auto">
          <a:xfrm>
            <a:off x="419965" y="259771"/>
            <a:ext cx="264687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kumimoji="1"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联合开发产品图标</a:t>
            </a:r>
            <a:endParaRPr kumimoji="1" lang="en-GB" altLang="zh-CN" sz="2400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16" name="Text Box 33"/>
          <p:cNvSpPr txBox="1">
            <a:spLocks noChangeArrowheads="1"/>
          </p:cNvSpPr>
          <p:nvPr/>
        </p:nvSpPr>
        <p:spPr bwMode="auto">
          <a:xfrm>
            <a:off x="4851275" y="5100858"/>
            <a:ext cx="150651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GB" altLang="zh-CN" sz="1000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WiFi</a:t>
            </a:r>
            <a:endParaRPr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3635314" y="4362041"/>
            <a:ext cx="812721" cy="644877"/>
          </a:xfrm>
          <a:prstGeom prst="rect">
            <a:avLst/>
          </a:prstGeom>
        </p:spPr>
      </p:pic>
      <p:cxnSp>
        <p:nvCxnSpPr>
          <p:cNvPr id="3" name="直线连接符 2"/>
          <p:cNvCxnSpPr/>
          <p:nvPr/>
        </p:nvCxnSpPr>
        <p:spPr>
          <a:xfrm>
            <a:off x="518558" y="799984"/>
            <a:ext cx="3915647" cy="0"/>
          </a:xfrm>
          <a:prstGeom prst="line">
            <a:avLst/>
          </a:prstGeom>
          <a:ln w="57150">
            <a:gradFill>
              <a:gsLst>
                <a:gs pos="35000">
                  <a:srgbClr val="3266B4"/>
                </a:gs>
                <a:gs pos="100000">
                  <a:srgbClr val="92D050"/>
                </a:gs>
              </a:gsLst>
              <a:lin ang="4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Box 127"/>
          <p:cNvSpPr txBox="1">
            <a:spLocks noChangeArrowheads="1"/>
          </p:cNvSpPr>
          <p:nvPr/>
        </p:nvSpPr>
        <p:spPr bwMode="auto">
          <a:xfrm>
            <a:off x="518558" y="3496926"/>
            <a:ext cx="80021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kumimoji="1"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无线</a:t>
            </a:r>
            <a:endParaRPr kumimoji="1" lang="en-GB" altLang="zh-CN" sz="2400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14" name="Text Box 7"/>
          <p:cNvSpPr txBox="1">
            <a:spLocks noChangeArrowheads="1"/>
          </p:cNvSpPr>
          <p:nvPr/>
        </p:nvSpPr>
        <p:spPr bwMode="auto">
          <a:xfrm>
            <a:off x="1737548" y="5100858"/>
            <a:ext cx="1392876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大功率</a:t>
            </a:r>
            <a:r>
              <a:rPr lang="en-GB" altLang="zh-CN" sz="1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AP</a:t>
            </a:r>
            <a:endParaRPr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5" name="Text Box 12"/>
          <p:cNvSpPr txBox="1">
            <a:spLocks noChangeArrowheads="1"/>
          </p:cNvSpPr>
          <p:nvPr/>
        </p:nvSpPr>
        <p:spPr bwMode="auto">
          <a:xfrm>
            <a:off x="304468" y="5100858"/>
            <a:ext cx="1342843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普通</a:t>
            </a:r>
            <a:r>
              <a:rPr lang="en-GB" altLang="zh-CN" sz="1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AP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7" name="Text Box 33"/>
          <p:cNvSpPr txBox="1">
            <a:spLocks noChangeArrowheads="1"/>
          </p:cNvSpPr>
          <p:nvPr/>
        </p:nvSpPr>
        <p:spPr bwMode="auto">
          <a:xfrm>
            <a:off x="3288419" y="5100858"/>
            <a:ext cx="150651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无线控制器</a:t>
            </a:r>
            <a:endParaRPr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44641" y="4364444"/>
            <a:ext cx="858653" cy="681976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076018" y="4328620"/>
            <a:ext cx="849640" cy="717800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229151" y="4397540"/>
            <a:ext cx="750758" cy="573877"/>
          </a:xfrm>
          <a:prstGeom prst="rect">
            <a:avLst/>
          </a:prstGeom>
        </p:spPr>
      </p:pic>
      <p:cxnSp>
        <p:nvCxnSpPr>
          <p:cNvPr id="21" name="直线连接符 20"/>
          <p:cNvCxnSpPr/>
          <p:nvPr/>
        </p:nvCxnSpPr>
        <p:spPr>
          <a:xfrm>
            <a:off x="617151" y="4037139"/>
            <a:ext cx="4715137" cy="0"/>
          </a:xfrm>
          <a:prstGeom prst="line">
            <a:avLst/>
          </a:prstGeom>
          <a:ln w="57150">
            <a:gradFill>
              <a:gsLst>
                <a:gs pos="35000">
                  <a:srgbClr val="3266B4"/>
                </a:gs>
                <a:gs pos="100000">
                  <a:srgbClr val="92D050"/>
                </a:gs>
              </a:gsLst>
              <a:lin ang="4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图片 27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6914835" y="4397540"/>
            <a:ext cx="754688" cy="573878"/>
          </a:xfrm>
          <a:prstGeom prst="rect">
            <a:avLst/>
          </a:prstGeom>
        </p:spPr>
      </p:pic>
      <p:sp>
        <p:nvSpPr>
          <p:cNvPr id="29" name="Text Box 33"/>
          <p:cNvSpPr txBox="1">
            <a:spLocks noChangeArrowheads="1"/>
          </p:cNvSpPr>
          <p:nvPr/>
        </p:nvSpPr>
        <p:spPr bwMode="auto">
          <a:xfrm>
            <a:off x="4851275" y="1793598"/>
            <a:ext cx="150651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GB" altLang="zh-CN" sz="1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BVT</a:t>
            </a:r>
            <a:endParaRPr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5049701" y="954589"/>
            <a:ext cx="1036709" cy="771583"/>
          </a:xfrm>
          <a:prstGeom prst="rect">
            <a:avLst/>
          </a:prstGeom>
        </p:spPr>
      </p:pic>
      <p:sp>
        <p:nvSpPr>
          <p:cNvPr id="31" name="Text Box 7"/>
          <p:cNvSpPr txBox="1">
            <a:spLocks noChangeArrowheads="1"/>
          </p:cNvSpPr>
          <p:nvPr/>
        </p:nvSpPr>
        <p:spPr bwMode="auto">
          <a:xfrm>
            <a:off x="1737548" y="1793598"/>
            <a:ext cx="1392876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GB" altLang="zh-CN" sz="1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LAS</a:t>
            </a:r>
            <a:endParaRPr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2" name="Text Box 12"/>
          <p:cNvSpPr txBox="1">
            <a:spLocks noChangeArrowheads="1"/>
          </p:cNvSpPr>
          <p:nvPr/>
        </p:nvSpPr>
        <p:spPr bwMode="auto">
          <a:xfrm>
            <a:off x="304468" y="1793598"/>
            <a:ext cx="1342843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GB" altLang="zh-CN" sz="1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OSM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3" name="Text Box 33"/>
          <p:cNvSpPr txBox="1">
            <a:spLocks noChangeArrowheads="1"/>
          </p:cNvSpPr>
          <p:nvPr/>
        </p:nvSpPr>
        <p:spPr bwMode="auto">
          <a:xfrm>
            <a:off x="3288419" y="1793598"/>
            <a:ext cx="150651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GB" altLang="zh-CN" sz="1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GAP</a:t>
            </a:r>
            <a:endParaRPr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34" name="图片 33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457947" y="1013569"/>
            <a:ext cx="1036710" cy="771584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998549" y="1025942"/>
            <a:ext cx="1036710" cy="771584"/>
          </a:xfrm>
          <a:prstGeom prst="rect">
            <a:avLst/>
          </a:prstGeom>
        </p:spPr>
      </p:pic>
      <p:pic>
        <p:nvPicPr>
          <p:cNvPr id="36" name="图片 35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3524125" y="1004617"/>
            <a:ext cx="1036710" cy="771584"/>
          </a:xfrm>
          <a:prstGeom prst="rect">
            <a:avLst/>
          </a:prstGeom>
        </p:spPr>
      </p:pic>
      <p:sp>
        <p:nvSpPr>
          <p:cNvPr id="39" name="Text Box 33"/>
          <p:cNvSpPr txBox="1">
            <a:spLocks noChangeArrowheads="1"/>
          </p:cNvSpPr>
          <p:nvPr/>
        </p:nvSpPr>
        <p:spPr bwMode="auto">
          <a:xfrm>
            <a:off x="6538924" y="1793598"/>
            <a:ext cx="150651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GB" altLang="zh-CN" sz="1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FGAP</a:t>
            </a:r>
            <a:endParaRPr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40" name="图片 39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6690132" y="944085"/>
            <a:ext cx="1036709" cy="771583"/>
          </a:xfrm>
          <a:prstGeom prst="rect">
            <a:avLst/>
          </a:prstGeom>
        </p:spPr>
      </p:pic>
      <p:sp>
        <p:nvSpPr>
          <p:cNvPr id="41" name="Text Box 33"/>
          <p:cNvSpPr txBox="1">
            <a:spLocks noChangeArrowheads="1"/>
          </p:cNvSpPr>
          <p:nvPr/>
        </p:nvSpPr>
        <p:spPr bwMode="auto">
          <a:xfrm>
            <a:off x="6538924" y="5100858"/>
            <a:ext cx="150651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GB" altLang="zh-CN" sz="1000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WiFi</a:t>
            </a:r>
            <a:endParaRPr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Box 127"/>
          <p:cNvSpPr txBox="1">
            <a:spLocks noChangeArrowheads="1"/>
          </p:cNvSpPr>
          <p:nvPr/>
        </p:nvSpPr>
        <p:spPr bwMode="auto">
          <a:xfrm>
            <a:off x="419965" y="259771"/>
            <a:ext cx="141577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kumimoji="1"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应用软件</a:t>
            </a:r>
            <a:endParaRPr kumimoji="1" lang="zh-CN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11" name="Text Box 7"/>
          <p:cNvSpPr txBox="1">
            <a:spLocks noChangeArrowheads="1"/>
          </p:cNvSpPr>
          <p:nvPr/>
        </p:nvSpPr>
        <p:spPr bwMode="auto">
          <a:xfrm>
            <a:off x="1475941" y="2282260"/>
            <a:ext cx="1392876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GB" altLang="zh-CN" sz="1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MES</a:t>
            </a:r>
            <a:endParaRPr lang="en-GB" altLang="zh-CN" sz="1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2" name="Text Box 12"/>
          <p:cNvSpPr txBox="1">
            <a:spLocks noChangeArrowheads="1"/>
          </p:cNvSpPr>
          <p:nvPr/>
        </p:nvSpPr>
        <p:spPr bwMode="auto">
          <a:xfrm>
            <a:off x="254098" y="2311112"/>
            <a:ext cx="1342843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政府应用</a:t>
            </a:r>
            <a:endParaRPr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6" name="Text Box 33"/>
          <p:cNvSpPr txBox="1">
            <a:spLocks noChangeArrowheads="1"/>
          </p:cNvSpPr>
          <p:nvPr/>
        </p:nvSpPr>
        <p:spPr bwMode="auto">
          <a:xfrm>
            <a:off x="2845733" y="2311112"/>
            <a:ext cx="150651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GB" altLang="zh-CN" sz="1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MIS</a:t>
            </a:r>
            <a:endParaRPr lang="en-GB" altLang="zh-CN" sz="1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0" name="Text Box 11"/>
          <p:cNvSpPr txBox="1">
            <a:spLocks noChangeArrowheads="1"/>
          </p:cNvSpPr>
          <p:nvPr/>
        </p:nvSpPr>
        <p:spPr bwMode="auto">
          <a:xfrm>
            <a:off x="4265792" y="2311112"/>
            <a:ext cx="1458991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GB" altLang="zh-CN" sz="1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SIS</a:t>
            </a:r>
            <a:endParaRPr lang="en-GB" altLang="zh-CN" sz="1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962216" y="3910373"/>
            <a:ext cx="123463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数据库 </a:t>
            </a:r>
            <a:r>
              <a:rPr kumimoji="1" lang="en-GB" altLang="zh-CN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MongoDB</a:t>
            </a:r>
            <a:endParaRPr kumimoji="1" lang="en-GB" altLang="zh-CN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424421" y="3910373"/>
            <a:ext cx="100219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数据库 </a:t>
            </a:r>
            <a:r>
              <a:rPr kumimoji="1" lang="en-GB" altLang="zh-CN" sz="1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Oracle</a:t>
            </a:r>
            <a:endParaRPr kumimoji="1" lang="en-GB" altLang="zh-CN" sz="1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535025" y="3910373"/>
            <a:ext cx="12747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数据库 </a:t>
            </a:r>
            <a:r>
              <a:rPr kumimoji="1" lang="en-GB" altLang="zh-CN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SQL Server</a:t>
            </a:r>
            <a:endParaRPr kumimoji="1" lang="en-GB" altLang="zh-CN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3121796" y="1422619"/>
            <a:ext cx="915472" cy="777288"/>
          </a:xfrm>
          <a:prstGeom prst="rect">
            <a:avLst/>
          </a:prstGeom>
        </p:spPr>
      </p:pic>
      <p:sp>
        <p:nvSpPr>
          <p:cNvPr id="30" name="Text Box 11"/>
          <p:cNvSpPr txBox="1">
            <a:spLocks noChangeArrowheads="1"/>
          </p:cNvSpPr>
          <p:nvPr/>
        </p:nvSpPr>
        <p:spPr bwMode="auto">
          <a:xfrm>
            <a:off x="5449355" y="2311112"/>
            <a:ext cx="1855878" cy="245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GB" altLang="zh-CN" sz="1000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Lin</a:t>
            </a:r>
            <a:r>
              <a:rPr lang="en-US" altLang="en-GB" sz="1000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ux</a:t>
            </a:r>
            <a:endParaRPr lang="en-US" altLang="en-GB" sz="1000" dirty="0" err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43" name="图片 4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04836" y="4813462"/>
            <a:ext cx="1041366" cy="768136"/>
          </a:xfrm>
          <a:prstGeom prst="rect">
            <a:avLst/>
          </a:prstGeom>
        </p:spPr>
      </p:pic>
      <p:cxnSp>
        <p:nvCxnSpPr>
          <p:cNvPr id="3" name="直线连接符 2"/>
          <p:cNvCxnSpPr/>
          <p:nvPr/>
        </p:nvCxnSpPr>
        <p:spPr>
          <a:xfrm>
            <a:off x="518558" y="799984"/>
            <a:ext cx="3133053" cy="0"/>
          </a:xfrm>
          <a:prstGeom prst="line">
            <a:avLst/>
          </a:prstGeom>
          <a:ln w="57150">
            <a:gradFill>
              <a:gsLst>
                <a:gs pos="35000">
                  <a:srgbClr val="3266B4"/>
                </a:gs>
                <a:gs pos="100000">
                  <a:srgbClr val="92D050"/>
                </a:gs>
              </a:gsLst>
              <a:lin ang="4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本框 38"/>
          <p:cNvSpPr txBox="1"/>
          <p:nvPr/>
        </p:nvSpPr>
        <p:spPr>
          <a:xfrm>
            <a:off x="704946" y="5696344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网页</a:t>
            </a:r>
            <a:endParaRPr kumimoji="1"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5868181" y="3910373"/>
            <a:ext cx="10182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软件</a:t>
            </a:r>
            <a:r>
              <a:rPr kumimoji="1"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kumimoji="1"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自行替换</a:t>
            </a:r>
            <a:endParaRPr kumimoji="1"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4473349" y="3910373"/>
            <a:ext cx="104387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数据库 </a:t>
            </a:r>
            <a:r>
              <a:rPr kumimoji="1" lang="en-GB" altLang="zh-CN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MySQL</a:t>
            </a:r>
            <a:endParaRPr kumimoji="1" lang="en-GB" altLang="zh-CN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Text Box 11"/>
          <p:cNvSpPr txBox="1">
            <a:spLocks noChangeArrowheads="1"/>
          </p:cNvSpPr>
          <p:nvPr/>
        </p:nvSpPr>
        <p:spPr bwMode="auto">
          <a:xfrm>
            <a:off x="6787925" y="2311112"/>
            <a:ext cx="1855878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GB" altLang="zh-CN" sz="1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Windows</a:t>
            </a:r>
            <a:endParaRPr lang="en-GB" altLang="zh-CN" sz="1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7206751" y="3910373"/>
            <a:ext cx="10182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软件</a:t>
            </a:r>
            <a:r>
              <a:rPr kumimoji="1"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kumimoji="1"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自行替换</a:t>
            </a:r>
            <a:endParaRPr kumimoji="1"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3390217" y="5696344"/>
            <a:ext cx="3786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GB" altLang="zh-CN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OA</a:t>
            </a:r>
            <a:endParaRPr kumimoji="1" lang="en-GB" altLang="zh-CN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1951806" y="5696344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应用</a:t>
            </a:r>
            <a:endParaRPr kumimoji="1" lang="en-GB" altLang="zh-CN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0" name="图片 49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759344" y="4795086"/>
            <a:ext cx="826070" cy="804888"/>
          </a:xfrm>
          <a:prstGeom prst="rect">
            <a:avLst/>
          </a:prstGeom>
        </p:spPr>
      </p:pic>
      <p:pic>
        <p:nvPicPr>
          <p:cNvPr id="51" name="图片 50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3073781" y="4783481"/>
            <a:ext cx="1011502" cy="828097"/>
          </a:xfrm>
          <a:prstGeom prst="rect">
            <a:avLst/>
          </a:prstGeom>
        </p:spPr>
      </p:pic>
      <p:sp>
        <p:nvSpPr>
          <p:cNvPr id="52" name="文本框 51"/>
          <p:cNvSpPr txBox="1"/>
          <p:nvPr/>
        </p:nvSpPr>
        <p:spPr>
          <a:xfrm>
            <a:off x="6156721" y="5696344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文件</a:t>
            </a:r>
            <a:endParaRPr kumimoji="1"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4786736" y="5696344"/>
            <a:ext cx="41710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GB" altLang="zh-CN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ERP</a:t>
            </a:r>
            <a:endParaRPr kumimoji="1" lang="en-GB" altLang="zh-CN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4" name="图片 53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4597631" y="4728770"/>
            <a:ext cx="795311" cy="937520"/>
          </a:xfrm>
          <a:prstGeom prst="rect">
            <a:avLst/>
          </a:prstGeom>
        </p:spPr>
      </p:pic>
      <p:pic>
        <p:nvPicPr>
          <p:cNvPr id="55" name="图片 54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8553179" y="4625308"/>
            <a:ext cx="890715" cy="956290"/>
          </a:xfrm>
          <a:prstGeom prst="rect">
            <a:avLst/>
          </a:prstGeom>
        </p:spPr>
      </p:pic>
      <p:sp>
        <p:nvSpPr>
          <p:cNvPr id="56" name="文本框 55"/>
          <p:cNvSpPr txBox="1"/>
          <p:nvPr/>
        </p:nvSpPr>
        <p:spPr>
          <a:xfrm>
            <a:off x="7494490" y="5696344"/>
            <a:ext cx="4427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GB" altLang="zh-CN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mail</a:t>
            </a:r>
            <a:endParaRPr kumimoji="1"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7" name="图片 56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5951740" y="4802271"/>
            <a:ext cx="939413" cy="820571"/>
          </a:xfrm>
          <a:prstGeom prst="rect">
            <a:avLst/>
          </a:prstGeom>
        </p:spPr>
      </p:pic>
      <p:sp>
        <p:nvSpPr>
          <p:cNvPr id="58" name="文本框 57"/>
          <p:cNvSpPr txBox="1"/>
          <p:nvPr/>
        </p:nvSpPr>
        <p:spPr>
          <a:xfrm>
            <a:off x="8597424" y="5696344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备份软件</a:t>
            </a:r>
            <a:endParaRPr kumimoji="1"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9" name="图片 58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7206751" y="4640554"/>
            <a:ext cx="1018227" cy="982288"/>
          </a:xfrm>
          <a:prstGeom prst="rect">
            <a:avLst/>
          </a:prstGeom>
        </p:spPr>
      </p:pic>
      <p:sp>
        <p:nvSpPr>
          <p:cNvPr id="44" name="椭圆 43"/>
          <p:cNvSpPr/>
          <p:nvPr/>
        </p:nvSpPr>
        <p:spPr>
          <a:xfrm>
            <a:off x="5963276" y="3000228"/>
            <a:ext cx="816347" cy="816347"/>
          </a:xfrm>
          <a:prstGeom prst="ellipse">
            <a:avLst/>
          </a:prstGeom>
          <a:solidFill>
            <a:srgbClr val="0C3E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7307690" y="3000228"/>
            <a:ext cx="816347" cy="816347"/>
          </a:xfrm>
          <a:prstGeom prst="ellipse">
            <a:avLst/>
          </a:prstGeom>
          <a:solidFill>
            <a:schemeClr val="bg1"/>
          </a:solidFill>
          <a:ln>
            <a:solidFill>
              <a:srgbClr val="0C3E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0" name="Text Box 11"/>
          <p:cNvSpPr txBox="1">
            <a:spLocks noChangeArrowheads="1"/>
          </p:cNvSpPr>
          <p:nvPr/>
        </p:nvSpPr>
        <p:spPr bwMode="auto">
          <a:xfrm>
            <a:off x="6913701" y="3250840"/>
            <a:ext cx="1270244" cy="307777"/>
          </a:xfrm>
          <a:prstGeom prst="rect">
            <a:avLst/>
          </a:prstGeom>
          <a:noFill/>
          <a:ln>
            <a:noFill/>
          </a:ln>
          <a:effectLst/>
          <a:scene3d>
            <a:camera prst="isometricOffAxis2Top">
              <a:rot lat="19566866" lon="3043816" rev="17882361"/>
            </a:camera>
            <a:lightRig rig="threePt" dir="t"/>
          </a:scene3d>
          <a:sp3d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  <a:scene3d>
              <a:camera prst="isometricOffAxis2Top">
                <a:rot lat="19200000" lon="1800000" rev="18600000"/>
              </a:camera>
              <a:lightRig rig="threePt" dir="t"/>
            </a:scene3d>
            <a:flatTx/>
          </a:bodyPr>
          <a:lstStyle/>
          <a:p>
            <a:pPr lvl="1"/>
            <a:r>
              <a:rPr lang="zh-CN" altLang="en-US" sz="1400" b="1" dirty="0" smtClean="0">
                <a:solidFill>
                  <a:srgbClr val="01398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可编辑</a:t>
            </a:r>
            <a:endParaRPr lang="zh-CN" altLang="en-US" sz="1400" b="1" dirty="0">
              <a:solidFill>
                <a:srgbClr val="01398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61" name="Text Box 11"/>
          <p:cNvSpPr txBox="1">
            <a:spLocks noChangeArrowheads="1"/>
          </p:cNvSpPr>
          <p:nvPr/>
        </p:nvSpPr>
        <p:spPr bwMode="auto">
          <a:xfrm>
            <a:off x="5561355" y="3250840"/>
            <a:ext cx="1270244" cy="307777"/>
          </a:xfrm>
          <a:prstGeom prst="rect">
            <a:avLst/>
          </a:prstGeom>
          <a:noFill/>
          <a:ln>
            <a:noFill/>
          </a:ln>
          <a:effectLst/>
          <a:scene3d>
            <a:camera prst="isometricOffAxis2Top">
              <a:rot lat="19566866" lon="3043816" rev="17882361"/>
            </a:camera>
            <a:lightRig rig="threePt" dir="t"/>
          </a:scene3d>
          <a:sp3d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  <a:scene3d>
              <a:camera prst="isometricOffAxis2Top">
                <a:rot lat="19200000" lon="1800000" rev="18600000"/>
              </a:camera>
              <a:lightRig rig="threePt" dir="t"/>
            </a:scene3d>
            <a:flatTx/>
          </a:bodyPr>
          <a:lstStyle/>
          <a:p>
            <a:pPr lvl="1"/>
            <a:r>
              <a:rPr lang="zh-CN" altLang="en-US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可编辑</a:t>
            </a:r>
            <a:endParaRPr lang="zh-CN" altLang="en-US" sz="1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0305" y="1435391"/>
            <a:ext cx="911115" cy="801864"/>
          </a:xfrm>
          <a:prstGeom prst="rect">
            <a:avLst/>
          </a:prstGeom>
        </p:spPr>
      </p:pic>
      <p:pic>
        <p:nvPicPr>
          <p:cNvPr id="5" name="图片 4" descr="数据库 Oracle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1020" y="3021330"/>
            <a:ext cx="723265" cy="788670"/>
          </a:xfrm>
          <a:prstGeom prst="rect">
            <a:avLst/>
          </a:prstGeom>
        </p:spPr>
      </p:pic>
      <p:pic>
        <p:nvPicPr>
          <p:cNvPr id="6" name="图片 5" descr="数据库 SQL Server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59585" y="3048635"/>
            <a:ext cx="785495" cy="788035"/>
          </a:xfrm>
          <a:prstGeom prst="rect">
            <a:avLst/>
          </a:prstGeom>
        </p:spPr>
      </p:pic>
      <p:pic>
        <p:nvPicPr>
          <p:cNvPr id="7" name="图片 6" descr="数据库 Oracle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47390" y="3048635"/>
            <a:ext cx="721995" cy="788035"/>
          </a:xfrm>
          <a:prstGeom prst="rect">
            <a:avLst/>
          </a:prstGeom>
        </p:spPr>
      </p:pic>
      <p:pic>
        <p:nvPicPr>
          <p:cNvPr id="8" name="图片 7" descr="SIS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629150" y="1425575"/>
            <a:ext cx="730885" cy="770890"/>
          </a:xfrm>
          <a:prstGeom prst="rect">
            <a:avLst/>
          </a:prstGeom>
        </p:spPr>
      </p:pic>
      <p:pic>
        <p:nvPicPr>
          <p:cNvPr id="17" name="图片 16" descr="政府应用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35610" y="1381760"/>
            <a:ext cx="934720" cy="855345"/>
          </a:xfrm>
          <a:prstGeom prst="rect">
            <a:avLst/>
          </a:prstGeom>
        </p:spPr>
      </p:pic>
      <p:pic>
        <p:nvPicPr>
          <p:cNvPr id="21" name="图片 20" descr="MES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755775" y="1425575"/>
            <a:ext cx="789305" cy="859155"/>
          </a:xfrm>
          <a:prstGeom prst="rect">
            <a:avLst/>
          </a:prstGeom>
        </p:spPr>
      </p:pic>
      <p:pic>
        <p:nvPicPr>
          <p:cNvPr id="22" name="图片 21" descr="数据库 MySQL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672330" y="3115945"/>
            <a:ext cx="777240" cy="794385"/>
          </a:xfrm>
          <a:prstGeom prst="rect">
            <a:avLst/>
          </a:prstGeom>
        </p:spPr>
      </p:pic>
      <p:pic>
        <p:nvPicPr>
          <p:cNvPr id="23" name="图片 22" descr="C:\Users\Sangfor\Desktop\new-图标-深色-20.pngnew-图标-深色-20"/>
          <p:cNvPicPr>
            <a:picLocks noChangeAspect="1"/>
          </p:cNvPicPr>
          <p:nvPr/>
        </p:nvPicPr>
        <p:blipFill>
          <a:blip r:embed="rId16"/>
          <a:srcRect/>
          <a:stretch>
            <a:fillRect/>
          </a:stretch>
        </p:blipFill>
        <p:spPr>
          <a:xfrm>
            <a:off x="5970905" y="1381443"/>
            <a:ext cx="800735" cy="812165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8356977" y="2310808"/>
            <a:ext cx="1198880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kumimoji="1"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数据库（可编辑）</a:t>
            </a:r>
            <a:endParaRPr kumimoji="1"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 descr="空白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563610" y="1435735"/>
            <a:ext cx="645160" cy="749935"/>
          </a:xfrm>
          <a:prstGeom prst="rect">
            <a:avLst/>
          </a:prstGeom>
        </p:spPr>
      </p:pic>
      <p:sp>
        <p:nvSpPr>
          <p:cNvPr id="13" name="Text Box 11"/>
          <p:cNvSpPr txBox="1">
            <a:spLocks noChangeArrowheads="1"/>
          </p:cNvSpPr>
          <p:nvPr/>
        </p:nvSpPr>
        <p:spPr bwMode="auto">
          <a:xfrm>
            <a:off x="7815580" y="1422292"/>
            <a:ext cx="1855878" cy="245110"/>
          </a:xfrm>
          <a:prstGeom prst="rect">
            <a:avLst/>
          </a:prstGeom>
          <a:noFill/>
          <a:ln>
            <a:noFill/>
          </a:ln>
          <a:effectLst/>
          <a:scene3d>
            <a:camera prst="isometricOffAxis2Top">
              <a:rot lat="19566866" lon="3043816" rev="17882361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  <a:scene3d>
              <a:camera prst="isometricOffAxis2Top">
                <a:rot lat="19200000" lon="1800000" rev="18600000"/>
              </a:camera>
              <a:lightRig rig="threePt" dir="t"/>
            </a:scene3d>
          </a:bodyPr>
          <a:lstStyle/>
          <a:p>
            <a:pPr lvl="1" algn="ctr"/>
            <a:r>
              <a:rPr lang="zh-CN" altLang="en-US" sz="1000" b="1" spc="300" dirty="0" smtClean="0">
                <a:solidFill>
                  <a:srgbClr val="01398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可编辑</a:t>
            </a:r>
            <a:endParaRPr lang="zh-CN" altLang="en-US" sz="1000" b="1" spc="300" dirty="0" smtClean="0">
              <a:solidFill>
                <a:srgbClr val="01398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Box 127"/>
          <p:cNvSpPr txBox="1">
            <a:spLocks noChangeArrowheads="1"/>
          </p:cNvSpPr>
          <p:nvPr/>
        </p:nvSpPr>
        <p:spPr bwMode="auto">
          <a:xfrm>
            <a:off x="419965" y="259771"/>
            <a:ext cx="80021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kumimoji="1"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外设</a:t>
            </a:r>
            <a:endParaRPr kumimoji="1" lang="en-GB" altLang="zh-CN" sz="2400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11" name="Text Box 7"/>
          <p:cNvSpPr txBox="1">
            <a:spLocks noChangeArrowheads="1"/>
          </p:cNvSpPr>
          <p:nvPr/>
        </p:nvSpPr>
        <p:spPr bwMode="auto">
          <a:xfrm>
            <a:off x="1636329" y="2257115"/>
            <a:ext cx="1631525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高拍仪</a:t>
            </a:r>
            <a:endParaRPr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2" name="Text Box 12"/>
          <p:cNvSpPr txBox="1">
            <a:spLocks noChangeArrowheads="1"/>
          </p:cNvSpPr>
          <p:nvPr/>
        </p:nvSpPr>
        <p:spPr bwMode="auto">
          <a:xfrm>
            <a:off x="325868" y="2257115"/>
            <a:ext cx="1342843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打印机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6" name="Text Box 33"/>
          <p:cNvSpPr txBox="1">
            <a:spLocks noChangeArrowheads="1"/>
          </p:cNvSpPr>
          <p:nvPr/>
        </p:nvSpPr>
        <p:spPr bwMode="auto">
          <a:xfrm>
            <a:off x="4834004" y="5470975"/>
            <a:ext cx="150651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台式显示器</a:t>
            </a:r>
            <a:endParaRPr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543177" y="1306717"/>
            <a:ext cx="908224" cy="904487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992828" y="1298202"/>
            <a:ext cx="872181" cy="904484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5172121" y="4524481"/>
            <a:ext cx="830276" cy="892065"/>
          </a:xfrm>
          <a:prstGeom prst="rect">
            <a:avLst/>
          </a:prstGeom>
        </p:spPr>
      </p:pic>
      <p:cxnSp>
        <p:nvCxnSpPr>
          <p:cNvPr id="3" name="直线连接符 2"/>
          <p:cNvCxnSpPr/>
          <p:nvPr/>
        </p:nvCxnSpPr>
        <p:spPr>
          <a:xfrm>
            <a:off x="518558" y="799984"/>
            <a:ext cx="3915647" cy="0"/>
          </a:xfrm>
          <a:prstGeom prst="line">
            <a:avLst/>
          </a:prstGeom>
          <a:ln w="57150">
            <a:gradFill>
              <a:gsLst>
                <a:gs pos="35000">
                  <a:srgbClr val="3266B4"/>
                </a:gs>
                <a:gs pos="100000">
                  <a:srgbClr val="92D050"/>
                </a:gs>
              </a:gsLst>
              <a:lin ang="4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Box 127"/>
          <p:cNvSpPr txBox="1">
            <a:spLocks noChangeArrowheads="1"/>
          </p:cNvSpPr>
          <p:nvPr/>
        </p:nvSpPr>
        <p:spPr bwMode="auto">
          <a:xfrm>
            <a:off x="499102" y="3496926"/>
            <a:ext cx="141577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kumimoji="1"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办公设备</a:t>
            </a:r>
            <a:endParaRPr kumimoji="1" lang="en-GB" altLang="zh-CN" sz="2400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14" name="Text Box 7"/>
          <p:cNvSpPr txBox="1">
            <a:spLocks noChangeArrowheads="1"/>
          </p:cNvSpPr>
          <p:nvPr/>
        </p:nvSpPr>
        <p:spPr bwMode="auto">
          <a:xfrm>
            <a:off x="1755653" y="5470975"/>
            <a:ext cx="1392876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终端机</a:t>
            </a:r>
            <a:endParaRPr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5" name="Text Box 12"/>
          <p:cNvSpPr txBox="1">
            <a:spLocks noChangeArrowheads="1"/>
          </p:cNvSpPr>
          <p:nvPr/>
        </p:nvSpPr>
        <p:spPr bwMode="auto">
          <a:xfrm>
            <a:off x="325868" y="5470975"/>
            <a:ext cx="1342843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台式机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7" name="Text Box 33"/>
          <p:cNvSpPr txBox="1">
            <a:spLocks noChangeArrowheads="1"/>
          </p:cNvSpPr>
          <p:nvPr/>
        </p:nvSpPr>
        <p:spPr bwMode="auto">
          <a:xfrm>
            <a:off x="3216440" y="5470975"/>
            <a:ext cx="150651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笔记本</a:t>
            </a:r>
            <a:endParaRPr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89349" y="4524669"/>
            <a:ext cx="808259" cy="877719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2029187" y="4524481"/>
            <a:ext cx="845809" cy="892065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3550930" y="4537632"/>
            <a:ext cx="837530" cy="865761"/>
          </a:xfrm>
          <a:prstGeom prst="rect">
            <a:avLst/>
          </a:prstGeom>
        </p:spPr>
      </p:pic>
      <p:cxnSp>
        <p:nvCxnSpPr>
          <p:cNvPr id="21" name="直线连接符 20"/>
          <p:cNvCxnSpPr/>
          <p:nvPr/>
        </p:nvCxnSpPr>
        <p:spPr>
          <a:xfrm>
            <a:off x="578239" y="4037139"/>
            <a:ext cx="4715137" cy="0"/>
          </a:xfrm>
          <a:prstGeom prst="line">
            <a:avLst/>
          </a:prstGeom>
          <a:ln w="57150">
            <a:gradFill>
              <a:gsLst>
                <a:gs pos="35000">
                  <a:srgbClr val="3266B4"/>
                </a:gs>
                <a:gs pos="100000">
                  <a:srgbClr val="92D050"/>
                </a:gs>
              </a:gsLst>
              <a:lin ang="4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Box 33"/>
          <p:cNvSpPr txBox="1">
            <a:spLocks noChangeArrowheads="1"/>
          </p:cNvSpPr>
          <p:nvPr/>
        </p:nvSpPr>
        <p:spPr bwMode="auto">
          <a:xfrm>
            <a:off x="7885805" y="5470975"/>
            <a:ext cx="150651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手机</a:t>
            </a:r>
            <a:endParaRPr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5" name="Text Box 33"/>
          <p:cNvSpPr txBox="1">
            <a:spLocks noChangeArrowheads="1"/>
          </p:cNvSpPr>
          <p:nvPr/>
        </p:nvSpPr>
        <p:spPr bwMode="auto">
          <a:xfrm>
            <a:off x="6444124" y="5470975"/>
            <a:ext cx="150651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视频终端</a:t>
            </a:r>
            <a:endParaRPr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28" name="图片 27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6746390" y="4485963"/>
            <a:ext cx="866127" cy="930584"/>
          </a:xfrm>
          <a:prstGeom prst="rect">
            <a:avLst/>
          </a:prstGeom>
        </p:spPr>
      </p:pic>
      <p:sp>
        <p:nvSpPr>
          <p:cNvPr id="29" name="Text Box 33"/>
          <p:cNvSpPr txBox="1">
            <a:spLocks noChangeArrowheads="1"/>
          </p:cNvSpPr>
          <p:nvPr/>
        </p:nvSpPr>
        <p:spPr bwMode="auto">
          <a:xfrm>
            <a:off x="3216440" y="2257115"/>
            <a:ext cx="150651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GB" altLang="zh-CN" sz="1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POS</a:t>
            </a: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机</a:t>
            </a:r>
            <a:endParaRPr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1" name="Text Box 33"/>
          <p:cNvSpPr txBox="1">
            <a:spLocks noChangeArrowheads="1"/>
          </p:cNvSpPr>
          <p:nvPr/>
        </p:nvSpPr>
        <p:spPr bwMode="auto">
          <a:xfrm>
            <a:off x="6444124" y="2257115"/>
            <a:ext cx="150651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扫描枪</a:t>
            </a:r>
            <a:endParaRPr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3" name="Text Box 33"/>
          <p:cNvSpPr txBox="1">
            <a:spLocks noChangeArrowheads="1"/>
          </p:cNvSpPr>
          <p:nvPr/>
        </p:nvSpPr>
        <p:spPr bwMode="auto">
          <a:xfrm>
            <a:off x="4834004" y="2257115"/>
            <a:ext cx="150651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GB" altLang="zh-CN" sz="1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U</a:t>
            </a: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盘</a:t>
            </a:r>
            <a:endParaRPr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34" name="图片 33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5343763" y="1366223"/>
            <a:ext cx="486993" cy="785472"/>
          </a:xfrm>
          <a:prstGeom prst="rect">
            <a:avLst/>
          </a:prstGeom>
        </p:spPr>
      </p:pic>
      <p:sp>
        <p:nvSpPr>
          <p:cNvPr id="35" name="Text Box 33"/>
          <p:cNvSpPr txBox="1">
            <a:spLocks noChangeArrowheads="1"/>
          </p:cNvSpPr>
          <p:nvPr/>
        </p:nvSpPr>
        <p:spPr bwMode="auto">
          <a:xfrm>
            <a:off x="9364858" y="5470975"/>
            <a:ext cx="150651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GB" altLang="zh-CN" sz="1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PDA</a:t>
            </a:r>
            <a:endParaRPr lang="en-GB" altLang="zh-CN" sz="1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36" name="图片 35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9889824" y="4490605"/>
            <a:ext cx="456579" cy="959817"/>
          </a:xfrm>
          <a:prstGeom prst="rect">
            <a:avLst/>
          </a:prstGeom>
        </p:spPr>
      </p:pic>
      <p:pic>
        <p:nvPicPr>
          <p:cNvPr id="2" name="图片 1" descr="扫描枪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21170" y="1366520"/>
            <a:ext cx="575945" cy="785495"/>
          </a:xfrm>
          <a:prstGeom prst="rect">
            <a:avLst/>
          </a:prstGeom>
        </p:spPr>
      </p:pic>
      <p:pic>
        <p:nvPicPr>
          <p:cNvPr id="5" name="图片 4" descr="POS机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491230" y="1336675"/>
            <a:ext cx="942975" cy="843915"/>
          </a:xfrm>
          <a:prstGeom prst="rect">
            <a:avLst/>
          </a:prstGeom>
        </p:spPr>
      </p:pic>
      <p:pic>
        <p:nvPicPr>
          <p:cNvPr id="7" name="图片 6" descr="手机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437245" y="4382770"/>
            <a:ext cx="403860" cy="101917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Box 127"/>
          <p:cNvSpPr txBox="1">
            <a:spLocks noChangeArrowheads="1"/>
          </p:cNvSpPr>
          <p:nvPr/>
        </p:nvSpPr>
        <p:spPr bwMode="auto">
          <a:xfrm>
            <a:off x="419965" y="259771"/>
            <a:ext cx="203132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kumimoji="1"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工控安全图标</a:t>
            </a:r>
            <a:endParaRPr kumimoji="1" lang="zh-CN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11" name="Text Box 7"/>
          <p:cNvSpPr txBox="1">
            <a:spLocks noChangeArrowheads="1"/>
          </p:cNvSpPr>
          <p:nvPr/>
        </p:nvSpPr>
        <p:spPr bwMode="auto">
          <a:xfrm>
            <a:off x="122391" y="2483406"/>
            <a:ext cx="1392876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GB" altLang="zh-CN" sz="1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PLC</a:t>
            </a:r>
            <a:endParaRPr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6" name="Text Box 33"/>
          <p:cNvSpPr txBox="1">
            <a:spLocks noChangeArrowheads="1"/>
          </p:cNvSpPr>
          <p:nvPr/>
        </p:nvSpPr>
        <p:spPr bwMode="auto">
          <a:xfrm>
            <a:off x="1883339" y="2483406"/>
            <a:ext cx="150651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监控</a:t>
            </a:r>
            <a:endParaRPr lang="en-GB" altLang="zh-CN" sz="1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0" name="Text Box 11"/>
          <p:cNvSpPr txBox="1">
            <a:spLocks noChangeArrowheads="1"/>
          </p:cNvSpPr>
          <p:nvPr/>
        </p:nvSpPr>
        <p:spPr bwMode="auto">
          <a:xfrm>
            <a:off x="3757922" y="2483406"/>
            <a:ext cx="1458991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机械臂</a:t>
            </a:r>
            <a:endParaRPr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450380" y="2483406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智能终端</a:t>
            </a:r>
            <a:endParaRPr kumimoji="1"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589201" y="4342251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监控中心</a:t>
            </a:r>
            <a:endParaRPr kumimoji="1"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2418154" y="4342251"/>
            <a:ext cx="436880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锅炉</a:t>
            </a:r>
            <a:endParaRPr kumimoji="1"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627160" y="1459570"/>
            <a:ext cx="621708" cy="939680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089556" y="1534825"/>
            <a:ext cx="1094076" cy="789170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4001460" y="1458032"/>
            <a:ext cx="971915" cy="942757"/>
          </a:xfrm>
          <a:prstGeom prst="rect">
            <a:avLst/>
          </a:prstGeom>
        </p:spPr>
      </p:pic>
      <p:pic>
        <p:nvPicPr>
          <p:cNvPr id="36" name="图片 3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7340952" y="1450922"/>
            <a:ext cx="807055" cy="875377"/>
          </a:xfrm>
          <a:prstGeom prst="rect">
            <a:avLst/>
          </a:prstGeom>
        </p:spPr>
      </p:pic>
      <p:pic>
        <p:nvPicPr>
          <p:cNvPr id="37" name="图片 36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589989" y="3340933"/>
            <a:ext cx="601320" cy="732376"/>
          </a:xfrm>
          <a:prstGeom prst="rect">
            <a:avLst/>
          </a:prstGeom>
        </p:spPr>
      </p:pic>
      <p:cxnSp>
        <p:nvCxnSpPr>
          <p:cNvPr id="3" name="直线连接符 2"/>
          <p:cNvCxnSpPr/>
          <p:nvPr/>
        </p:nvCxnSpPr>
        <p:spPr>
          <a:xfrm>
            <a:off x="518558" y="799984"/>
            <a:ext cx="3264338" cy="0"/>
          </a:xfrm>
          <a:prstGeom prst="line">
            <a:avLst/>
          </a:prstGeom>
          <a:ln w="57150">
            <a:gradFill>
              <a:gsLst>
                <a:gs pos="35000">
                  <a:srgbClr val="3266B4"/>
                </a:gs>
                <a:gs pos="100000">
                  <a:srgbClr val="92D050"/>
                </a:gs>
              </a:gsLst>
              <a:lin ang="4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 Box 11"/>
          <p:cNvSpPr txBox="1">
            <a:spLocks noChangeArrowheads="1"/>
          </p:cNvSpPr>
          <p:nvPr/>
        </p:nvSpPr>
        <p:spPr bwMode="auto">
          <a:xfrm>
            <a:off x="5410347" y="2483406"/>
            <a:ext cx="1458991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机床</a:t>
            </a:r>
            <a:endParaRPr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4202724" y="4342251"/>
            <a:ext cx="5693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传送带</a:t>
            </a:r>
            <a:endParaRPr kumimoji="1"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5" name="图片 44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5600241" y="1516615"/>
            <a:ext cx="1079202" cy="825589"/>
          </a:xfrm>
          <a:prstGeom prst="rect">
            <a:avLst/>
          </a:prstGeom>
        </p:spPr>
      </p:pic>
      <p:pic>
        <p:nvPicPr>
          <p:cNvPr id="46" name="图片 45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2353174" y="3110042"/>
            <a:ext cx="632234" cy="1018332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3999112" y="3110042"/>
            <a:ext cx="1217801" cy="1018332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Box 127"/>
          <p:cNvSpPr txBox="1">
            <a:spLocks noChangeArrowheads="1"/>
          </p:cNvSpPr>
          <p:nvPr/>
        </p:nvSpPr>
        <p:spPr bwMode="auto">
          <a:xfrm>
            <a:off x="419965" y="259771"/>
            <a:ext cx="264687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kumimoji="1"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环境（标注行业）</a:t>
            </a:r>
            <a:endParaRPr kumimoji="1" lang="zh-CN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11" name="Text Box 7"/>
          <p:cNvSpPr txBox="1">
            <a:spLocks noChangeArrowheads="1"/>
          </p:cNvSpPr>
          <p:nvPr/>
        </p:nvSpPr>
        <p:spPr bwMode="auto">
          <a:xfrm>
            <a:off x="2227916" y="2342164"/>
            <a:ext cx="1392876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教育</a:t>
            </a:r>
            <a:endParaRPr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2" name="Text Box 12"/>
          <p:cNvSpPr txBox="1">
            <a:spLocks noChangeArrowheads="1"/>
          </p:cNvSpPr>
          <p:nvPr/>
        </p:nvSpPr>
        <p:spPr bwMode="auto">
          <a:xfrm>
            <a:off x="419965" y="2342164"/>
            <a:ext cx="1342843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政府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6" name="Text Box 33"/>
          <p:cNvSpPr txBox="1">
            <a:spLocks noChangeArrowheads="1"/>
          </p:cNvSpPr>
          <p:nvPr/>
        </p:nvSpPr>
        <p:spPr bwMode="auto">
          <a:xfrm>
            <a:off x="3981744" y="2342164"/>
            <a:ext cx="150651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金融</a:t>
            </a:r>
            <a:endParaRPr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0" name="Text Box 11"/>
          <p:cNvSpPr txBox="1">
            <a:spLocks noChangeArrowheads="1"/>
          </p:cNvSpPr>
          <p:nvPr/>
        </p:nvSpPr>
        <p:spPr bwMode="auto">
          <a:xfrm>
            <a:off x="5683902" y="2342164"/>
            <a:ext cx="1458991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公检法</a:t>
            </a:r>
            <a:endParaRPr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450306" y="3956966"/>
            <a:ext cx="5693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零售业</a:t>
            </a:r>
            <a:endParaRPr kumimoji="1"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870813" y="3956966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贸易</a:t>
            </a:r>
            <a:endParaRPr kumimoji="1"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2639661" y="3956966"/>
            <a:ext cx="5693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制造业</a:t>
            </a:r>
            <a:endParaRPr kumimoji="1"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556846" y="1395543"/>
            <a:ext cx="1069080" cy="856479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339348" y="1401647"/>
            <a:ext cx="1170013" cy="844270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4161584" y="1396979"/>
            <a:ext cx="1146831" cy="853607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848738" y="1401892"/>
            <a:ext cx="1129318" cy="843780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7737693" y="1386690"/>
            <a:ext cx="1170013" cy="874185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2419077" y="3001237"/>
            <a:ext cx="1010555" cy="855527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4196596" y="3014491"/>
            <a:ext cx="1076806" cy="829018"/>
          </a:xfrm>
          <a:prstGeom prst="rect">
            <a:avLst/>
          </a:prstGeom>
        </p:spPr>
      </p:pic>
      <p:sp>
        <p:nvSpPr>
          <p:cNvPr id="30" name="Text Box 11"/>
          <p:cNvSpPr txBox="1">
            <a:spLocks noChangeArrowheads="1"/>
          </p:cNvSpPr>
          <p:nvPr/>
        </p:nvSpPr>
        <p:spPr bwMode="auto">
          <a:xfrm>
            <a:off x="7394760" y="2342164"/>
            <a:ext cx="1855878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公共事业</a:t>
            </a:r>
            <a:endParaRPr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43" name="图片 42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664913" y="4928386"/>
            <a:ext cx="852947" cy="768137"/>
          </a:xfrm>
          <a:prstGeom prst="rect">
            <a:avLst/>
          </a:prstGeom>
        </p:spPr>
      </p:pic>
      <p:cxnSp>
        <p:nvCxnSpPr>
          <p:cNvPr id="3" name="直线连接符 2"/>
          <p:cNvCxnSpPr/>
          <p:nvPr/>
        </p:nvCxnSpPr>
        <p:spPr>
          <a:xfrm>
            <a:off x="518558" y="799984"/>
            <a:ext cx="3133053" cy="0"/>
          </a:xfrm>
          <a:prstGeom prst="line">
            <a:avLst/>
          </a:prstGeom>
          <a:ln w="57150">
            <a:gradFill>
              <a:gsLst>
                <a:gs pos="35000">
                  <a:srgbClr val="3266B4"/>
                </a:gs>
                <a:gs pos="100000">
                  <a:srgbClr val="92D050"/>
                </a:gs>
              </a:gsLst>
              <a:lin ang="4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本框 38"/>
          <p:cNvSpPr txBox="1"/>
          <p:nvPr/>
        </p:nvSpPr>
        <p:spPr>
          <a:xfrm>
            <a:off x="742573" y="5838360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商业中心</a:t>
            </a:r>
            <a:endParaRPr kumimoji="1"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2703781" y="5838360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小区</a:t>
            </a:r>
            <a:endParaRPr kumimoji="1"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6192824" y="3956966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交通</a:t>
            </a:r>
            <a:endParaRPr kumimoji="1"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5" name="图片 44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5865922" y="3012173"/>
            <a:ext cx="1094951" cy="833656"/>
          </a:xfrm>
          <a:prstGeom prst="rect">
            <a:avLst/>
          </a:prstGeom>
        </p:spPr>
      </p:pic>
      <p:pic>
        <p:nvPicPr>
          <p:cNvPr id="46" name="图片 45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2373120" y="4906859"/>
            <a:ext cx="1102469" cy="811191"/>
          </a:xfrm>
          <a:prstGeom prst="rect">
            <a:avLst/>
          </a:prstGeom>
        </p:spPr>
      </p:pic>
      <p:sp>
        <p:nvSpPr>
          <p:cNvPr id="28" name="文本框 27"/>
          <p:cNvSpPr txBox="1"/>
          <p:nvPr/>
        </p:nvSpPr>
        <p:spPr>
          <a:xfrm>
            <a:off x="6128704" y="5838360"/>
            <a:ext cx="5693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办公楼</a:t>
            </a:r>
            <a:endParaRPr kumimoji="1"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4514426" y="5838360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企业</a:t>
            </a:r>
            <a:endParaRPr kumimoji="1"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8" name="图片 37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4169303" y="4894611"/>
            <a:ext cx="1131392" cy="835687"/>
          </a:xfrm>
          <a:prstGeom prst="rect">
            <a:avLst/>
          </a:prstGeom>
        </p:spPr>
      </p:pic>
      <p:pic>
        <p:nvPicPr>
          <p:cNvPr id="41" name="图片 40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5881791" y="4895626"/>
            <a:ext cx="1063213" cy="833656"/>
          </a:xfrm>
          <a:prstGeom prst="rect">
            <a:avLst/>
          </a:prstGeom>
        </p:spPr>
      </p:pic>
      <p:sp>
        <p:nvSpPr>
          <p:cNvPr id="47" name="文本框 46"/>
          <p:cNvSpPr txBox="1"/>
          <p:nvPr/>
        </p:nvSpPr>
        <p:spPr>
          <a:xfrm>
            <a:off x="8102126" y="5838360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酒店</a:t>
            </a:r>
            <a:endParaRPr kumimoji="1"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8" name="图片 47"/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>
          <a:xfrm>
            <a:off x="7843211" y="4895626"/>
            <a:ext cx="958976" cy="833656"/>
          </a:xfrm>
          <a:prstGeom prst="rect">
            <a:avLst/>
          </a:prstGeom>
        </p:spPr>
      </p:pic>
      <p:pic>
        <p:nvPicPr>
          <p:cNvPr id="2" name="图片 1" descr="贸易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56895" y="3010535"/>
            <a:ext cx="1123950" cy="83312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Box 127"/>
          <p:cNvSpPr txBox="1">
            <a:spLocks noChangeArrowheads="1"/>
          </p:cNvSpPr>
          <p:nvPr/>
        </p:nvSpPr>
        <p:spPr bwMode="auto">
          <a:xfrm>
            <a:off x="419965" y="259771"/>
            <a:ext cx="203132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kumimoji="1"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环境（通用）</a:t>
            </a:r>
            <a:endParaRPr kumimoji="1" lang="zh-CN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11" name="Text Box 7"/>
          <p:cNvSpPr txBox="1">
            <a:spLocks noChangeArrowheads="1"/>
          </p:cNvSpPr>
          <p:nvPr/>
        </p:nvSpPr>
        <p:spPr bwMode="auto">
          <a:xfrm>
            <a:off x="2227916" y="2342164"/>
            <a:ext cx="1392876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教育</a:t>
            </a:r>
            <a:endParaRPr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2" name="Text Box 12"/>
          <p:cNvSpPr txBox="1">
            <a:spLocks noChangeArrowheads="1"/>
          </p:cNvSpPr>
          <p:nvPr/>
        </p:nvSpPr>
        <p:spPr bwMode="auto">
          <a:xfrm>
            <a:off x="419965" y="2342164"/>
            <a:ext cx="1342843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政府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6" name="Text Box 33"/>
          <p:cNvSpPr txBox="1">
            <a:spLocks noChangeArrowheads="1"/>
          </p:cNvSpPr>
          <p:nvPr/>
        </p:nvSpPr>
        <p:spPr bwMode="auto">
          <a:xfrm>
            <a:off x="3981744" y="2342164"/>
            <a:ext cx="150651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金融</a:t>
            </a:r>
            <a:endParaRPr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0" name="Text Box 11"/>
          <p:cNvSpPr txBox="1">
            <a:spLocks noChangeArrowheads="1"/>
          </p:cNvSpPr>
          <p:nvPr/>
        </p:nvSpPr>
        <p:spPr bwMode="auto">
          <a:xfrm>
            <a:off x="5708954" y="2342164"/>
            <a:ext cx="1458991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公检法</a:t>
            </a:r>
            <a:endParaRPr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450306" y="3956966"/>
            <a:ext cx="5693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零售业</a:t>
            </a:r>
            <a:endParaRPr kumimoji="1"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870813" y="3956966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贸易</a:t>
            </a:r>
            <a:endParaRPr kumimoji="1"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2639661" y="3956966"/>
            <a:ext cx="5693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制造业</a:t>
            </a:r>
            <a:endParaRPr kumimoji="1"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556846" y="1396262"/>
            <a:ext cx="1069080" cy="856478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339349" y="1402365"/>
            <a:ext cx="1170011" cy="844270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4161584" y="1397697"/>
            <a:ext cx="1146830" cy="853607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873791" y="1402610"/>
            <a:ext cx="1129317" cy="843780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7624960" y="1387408"/>
            <a:ext cx="1170011" cy="874185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2419077" y="3001237"/>
            <a:ext cx="1010555" cy="855526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4196597" y="3014491"/>
            <a:ext cx="1076805" cy="829018"/>
          </a:xfrm>
          <a:prstGeom prst="rect">
            <a:avLst/>
          </a:prstGeom>
        </p:spPr>
      </p:pic>
      <p:sp>
        <p:nvSpPr>
          <p:cNvPr id="30" name="Text Box 11"/>
          <p:cNvSpPr txBox="1">
            <a:spLocks noChangeArrowheads="1"/>
          </p:cNvSpPr>
          <p:nvPr/>
        </p:nvSpPr>
        <p:spPr bwMode="auto">
          <a:xfrm>
            <a:off x="7282026" y="2342164"/>
            <a:ext cx="1855878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公共事业</a:t>
            </a:r>
            <a:endParaRPr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43" name="图片 42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664913" y="4928386"/>
            <a:ext cx="852947" cy="768136"/>
          </a:xfrm>
          <a:prstGeom prst="rect">
            <a:avLst/>
          </a:prstGeom>
        </p:spPr>
      </p:pic>
      <p:cxnSp>
        <p:nvCxnSpPr>
          <p:cNvPr id="3" name="直线连接符 2"/>
          <p:cNvCxnSpPr/>
          <p:nvPr/>
        </p:nvCxnSpPr>
        <p:spPr>
          <a:xfrm>
            <a:off x="518558" y="799984"/>
            <a:ext cx="3133053" cy="0"/>
          </a:xfrm>
          <a:prstGeom prst="line">
            <a:avLst/>
          </a:prstGeom>
          <a:ln w="57150">
            <a:gradFill>
              <a:gsLst>
                <a:gs pos="35000">
                  <a:srgbClr val="3266B4"/>
                </a:gs>
                <a:gs pos="100000">
                  <a:srgbClr val="92D050"/>
                </a:gs>
              </a:gsLst>
              <a:lin ang="4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本框 38"/>
          <p:cNvSpPr txBox="1"/>
          <p:nvPr/>
        </p:nvSpPr>
        <p:spPr>
          <a:xfrm>
            <a:off x="742573" y="5838360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商业中心</a:t>
            </a:r>
            <a:endParaRPr kumimoji="1"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6217876" y="3956966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交通</a:t>
            </a:r>
            <a:endParaRPr kumimoji="1"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5" name="图片 44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5901614" y="3020273"/>
            <a:ext cx="1073672" cy="817455"/>
          </a:xfrm>
          <a:prstGeom prst="rect">
            <a:avLst/>
          </a:prstGeom>
        </p:spPr>
      </p:pic>
      <p:sp>
        <p:nvSpPr>
          <p:cNvPr id="28" name="文本框 27"/>
          <p:cNvSpPr txBox="1"/>
          <p:nvPr/>
        </p:nvSpPr>
        <p:spPr>
          <a:xfrm>
            <a:off x="6219998" y="5872135"/>
            <a:ext cx="5693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办公楼</a:t>
            </a:r>
            <a:endParaRPr kumimoji="1"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4580668" y="5872135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企业</a:t>
            </a:r>
            <a:endParaRPr kumimoji="1"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8" name="图片 37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4235546" y="4928386"/>
            <a:ext cx="1131391" cy="835687"/>
          </a:xfrm>
          <a:prstGeom prst="rect">
            <a:avLst/>
          </a:prstGeom>
        </p:spPr>
      </p:pic>
      <p:pic>
        <p:nvPicPr>
          <p:cNvPr id="41" name="图片 40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5973085" y="4929402"/>
            <a:ext cx="1063213" cy="833655"/>
          </a:xfrm>
          <a:prstGeom prst="rect">
            <a:avLst/>
          </a:prstGeom>
        </p:spPr>
      </p:pic>
      <p:sp>
        <p:nvSpPr>
          <p:cNvPr id="47" name="文本框 46"/>
          <p:cNvSpPr txBox="1"/>
          <p:nvPr/>
        </p:nvSpPr>
        <p:spPr>
          <a:xfrm>
            <a:off x="8055634" y="5872135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酒店</a:t>
            </a:r>
            <a:endParaRPr kumimoji="1"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8" name="图片 47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7796719" y="4929402"/>
            <a:ext cx="958976" cy="833655"/>
          </a:xfrm>
          <a:prstGeom prst="rect">
            <a:avLst/>
          </a:prstGeom>
        </p:spPr>
      </p:pic>
      <p:sp>
        <p:nvSpPr>
          <p:cNvPr id="37" name="文本框 36"/>
          <p:cNvSpPr txBox="1"/>
          <p:nvPr/>
        </p:nvSpPr>
        <p:spPr>
          <a:xfrm>
            <a:off x="2748724" y="5872135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小区</a:t>
            </a:r>
            <a:endParaRPr kumimoji="1"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4" name="图片 43"/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>
          <a:xfrm>
            <a:off x="2404258" y="4928386"/>
            <a:ext cx="1130076" cy="835687"/>
          </a:xfrm>
          <a:prstGeom prst="rect">
            <a:avLst/>
          </a:prstGeom>
        </p:spPr>
      </p:pic>
      <p:pic>
        <p:nvPicPr>
          <p:cNvPr id="2" name="图片 1" descr="贸易通用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89915" y="3088005"/>
            <a:ext cx="1036320" cy="76835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Box 127"/>
          <p:cNvSpPr txBox="1">
            <a:spLocks noChangeArrowheads="1"/>
          </p:cNvSpPr>
          <p:nvPr/>
        </p:nvSpPr>
        <p:spPr bwMode="auto">
          <a:xfrm>
            <a:off x="419965" y="259771"/>
            <a:ext cx="141577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kumimoji="1"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用户角色</a:t>
            </a:r>
            <a:endParaRPr kumimoji="1" lang="zh-CN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11" name="Text Box 7"/>
          <p:cNvSpPr txBox="1">
            <a:spLocks noChangeArrowheads="1"/>
          </p:cNvSpPr>
          <p:nvPr/>
        </p:nvSpPr>
        <p:spPr bwMode="auto">
          <a:xfrm>
            <a:off x="2227916" y="2342164"/>
            <a:ext cx="1392876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用户女</a:t>
            </a:r>
            <a:endParaRPr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2" name="Text Box 12"/>
          <p:cNvSpPr txBox="1">
            <a:spLocks noChangeArrowheads="1"/>
          </p:cNvSpPr>
          <p:nvPr/>
        </p:nvSpPr>
        <p:spPr bwMode="auto">
          <a:xfrm>
            <a:off x="419965" y="2342164"/>
            <a:ext cx="1342843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用户男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6" name="Text Box 33"/>
          <p:cNvSpPr txBox="1">
            <a:spLocks noChangeArrowheads="1"/>
          </p:cNvSpPr>
          <p:nvPr/>
        </p:nvSpPr>
        <p:spPr bwMode="auto">
          <a:xfrm>
            <a:off x="3981744" y="2342164"/>
            <a:ext cx="150651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黑客</a:t>
            </a:r>
            <a:endParaRPr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0" name="Text Box 11"/>
          <p:cNvSpPr txBox="1">
            <a:spLocks noChangeArrowheads="1"/>
          </p:cNvSpPr>
          <p:nvPr/>
        </p:nvSpPr>
        <p:spPr bwMode="auto">
          <a:xfrm>
            <a:off x="5771584" y="2342164"/>
            <a:ext cx="1458991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工程师</a:t>
            </a:r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/</a:t>
            </a: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程序员</a:t>
            </a:r>
            <a:endParaRPr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688524" y="1426633"/>
            <a:ext cx="805723" cy="795735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496921" y="1402365"/>
            <a:ext cx="854867" cy="844270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4313422" y="1397697"/>
            <a:ext cx="843154" cy="853607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6084355" y="1402610"/>
            <a:ext cx="833448" cy="843780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7967802" y="1387408"/>
            <a:ext cx="885158" cy="874185"/>
          </a:xfrm>
          <a:prstGeom prst="rect">
            <a:avLst/>
          </a:prstGeom>
        </p:spPr>
      </p:pic>
      <p:sp>
        <p:nvSpPr>
          <p:cNvPr id="30" name="Text Box 11"/>
          <p:cNvSpPr txBox="1">
            <a:spLocks noChangeArrowheads="1"/>
          </p:cNvSpPr>
          <p:nvPr/>
        </p:nvSpPr>
        <p:spPr bwMode="auto">
          <a:xfrm>
            <a:off x="7482442" y="2342164"/>
            <a:ext cx="1855878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GB" altLang="zh-CN" sz="1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CIO</a:t>
            </a:r>
            <a:endParaRPr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cxnSp>
        <p:nvCxnSpPr>
          <p:cNvPr id="3" name="直线连接符 2"/>
          <p:cNvCxnSpPr/>
          <p:nvPr/>
        </p:nvCxnSpPr>
        <p:spPr>
          <a:xfrm>
            <a:off x="518558" y="799984"/>
            <a:ext cx="3133053" cy="0"/>
          </a:xfrm>
          <a:prstGeom prst="line">
            <a:avLst/>
          </a:prstGeom>
          <a:ln w="57150">
            <a:gradFill>
              <a:gsLst>
                <a:gs pos="35000">
                  <a:srgbClr val="3266B4"/>
                </a:gs>
                <a:gs pos="100000">
                  <a:srgbClr val="92D050"/>
                </a:gs>
              </a:gsLst>
              <a:lin ang="4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Box 127"/>
          <p:cNvSpPr txBox="1">
            <a:spLocks noChangeArrowheads="1"/>
          </p:cNvSpPr>
          <p:nvPr/>
        </p:nvSpPr>
        <p:spPr bwMode="auto">
          <a:xfrm>
            <a:off x="419965" y="259771"/>
            <a:ext cx="218521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kumimoji="1"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通用产品图标</a:t>
            </a:r>
            <a:r>
              <a:rPr kumimoji="1"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2</a:t>
            </a:r>
            <a:endParaRPr kumimoji="1" lang="zh-CN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11" name="Text Box 7"/>
          <p:cNvSpPr txBox="1">
            <a:spLocks noChangeArrowheads="1"/>
          </p:cNvSpPr>
          <p:nvPr/>
        </p:nvSpPr>
        <p:spPr bwMode="auto">
          <a:xfrm>
            <a:off x="2083807" y="2212888"/>
            <a:ext cx="1392876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GB" altLang="zh-CN" sz="1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SSD</a:t>
            </a: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磁盘</a:t>
            </a:r>
            <a:endParaRPr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2" name="Text Box 12"/>
          <p:cNvSpPr txBox="1">
            <a:spLocks noChangeArrowheads="1"/>
          </p:cNvSpPr>
          <p:nvPr/>
        </p:nvSpPr>
        <p:spPr bwMode="auto">
          <a:xfrm>
            <a:off x="245197" y="2228371"/>
            <a:ext cx="1342843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传统存储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6" name="Text Box 33"/>
          <p:cNvSpPr txBox="1">
            <a:spLocks noChangeArrowheads="1"/>
          </p:cNvSpPr>
          <p:nvPr/>
        </p:nvSpPr>
        <p:spPr bwMode="auto">
          <a:xfrm>
            <a:off x="3831662" y="2212888"/>
            <a:ext cx="150651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GB" altLang="zh-CN" sz="1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HDD</a:t>
            </a: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磁盘</a:t>
            </a:r>
            <a:endParaRPr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0" name="Text Box 11"/>
          <p:cNvSpPr txBox="1">
            <a:spLocks noChangeArrowheads="1"/>
          </p:cNvSpPr>
          <p:nvPr/>
        </p:nvSpPr>
        <p:spPr bwMode="auto">
          <a:xfrm>
            <a:off x="5730959" y="2204433"/>
            <a:ext cx="1458991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网卡</a:t>
            </a:r>
            <a:endParaRPr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445618" y="4104044"/>
            <a:ext cx="817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虚拟路由器</a:t>
            </a:r>
            <a:endParaRPr kumimoji="1"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kumimoji="1"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GB" altLang="zh-CN" sz="1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vRoute</a:t>
            </a:r>
            <a:endParaRPr kumimoji="1"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4300223" y="4119096"/>
            <a:ext cx="5693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堡垒机</a:t>
            </a:r>
            <a:endParaRPr kumimoji="1"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6057094" y="4119096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日志审计</a:t>
            </a:r>
            <a:endParaRPr kumimoji="1"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7901463" y="4119096"/>
            <a:ext cx="8740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网管平台</a:t>
            </a:r>
            <a:endParaRPr kumimoji="1"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9872453" y="2204433"/>
            <a:ext cx="5693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加密卡</a:t>
            </a:r>
            <a:endParaRPr kumimoji="1"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643835" y="4101864"/>
            <a:ext cx="817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虚拟交换机</a:t>
            </a:r>
            <a:endParaRPr kumimoji="1"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kumimoji="1" lang="en-GB" altLang="zh-CN" sz="1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vSwitch</a:t>
            </a:r>
            <a:endParaRPr kumimoji="1"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543922" y="1174097"/>
            <a:ext cx="946036" cy="1030337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206784" y="1216452"/>
            <a:ext cx="1177058" cy="877023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5911176" y="1216452"/>
            <a:ext cx="989463" cy="941516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7689914" y="1222253"/>
            <a:ext cx="1008132" cy="929914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9640766" y="1208745"/>
            <a:ext cx="972572" cy="897758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524981" y="3077128"/>
            <a:ext cx="1055588" cy="833087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2320619" y="3077850"/>
            <a:ext cx="975725" cy="801889"/>
          </a:xfrm>
          <a:prstGeom prst="rect">
            <a:avLst/>
          </a:prstGeom>
        </p:spPr>
      </p:pic>
      <p:pic>
        <p:nvPicPr>
          <p:cNvPr id="36" name="图片 35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4071190" y="3041931"/>
            <a:ext cx="1055589" cy="833088"/>
          </a:xfrm>
          <a:prstGeom prst="rect">
            <a:avLst/>
          </a:prstGeom>
        </p:spPr>
      </p:pic>
      <p:pic>
        <p:nvPicPr>
          <p:cNvPr id="37" name="图片 36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5942302" y="3067798"/>
            <a:ext cx="1041532" cy="821994"/>
          </a:xfrm>
          <a:prstGeom prst="rect">
            <a:avLst/>
          </a:prstGeom>
        </p:spPr>
      </p:pic>
      <p:pic>
        <p:nvPicPr>
          <p:cNvPr id="38" name="图片 37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7833917" y="3053118"/>
            <a:ext cx="1000029" cy="789239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9657133" y="3051722"/>
            <a:ext cx="1000030" cy="789240"/>
          </a:xfrm>
          <a:prstGeom prst="rect">
            <a:avLst/>
          </a:prstGeom>
        </p:spPr>
      </p:pic>
      <p:sp>
        <p:nvSpPr>
          <p:cNvPr id="30" name="Text Box 11"/>
          <p:cNvSpPr txBox="1">
            <a:spLocks noChangeArrowheads="1"/>
          </p:cNvSpPr>
          <p:nvPr/>
        </p:nvSpPr>
        <p:spPr bwMode="auto">
          <a:xfrm>
            <a:off x="7266041" y="2204433"/>
            <a:ext cx="1855878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GB" altLang="zh-CN" sz="1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HBA</a:t>
            </a: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卡</a:t>
            </a:r>
            <a:endParaRPr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1" name="文本框 1"/>
          <p:cNvSpPr txBox="1"/>
          <p:nvPr/>
        </p:nvSpPr>
        <p:spPr>
          <a:xfrm>
            <a:off x="9808334" y="4101864"/>
            <a:ext cx="697627" cy="246221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non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algn="ctr"/>
            <a:r>
              <a:rPr kumimoji="1"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漏洞扫描</a:t>
            </a:r>
            <a:endParaRPr kumimoji="1"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直线连接符 2"/>
          <p:cNvCxnSpPr/>
          <p:nvPr/>
        </p:nvCxnSpPr>
        <p:spPr>
          <a:xfrm>
            <a:off x="518558" y="799984"/>
            <a:ext cx="3133053" cy="0"/>
          </a:xfrm>
          <a:prstGeom prst="line">
            <a:avLst/>
          </a:prstGeom>
          <a:ln w="57150">
            <a:gradFill>
              <a:gsLst>
                <a:gs pos="35000">
                  <a:srgbClr val="3266B4"/>
                </a:gs>
                <a:gs pos="100000">
                  <a:srgbClr val="92D050"/>
                </a:gs>
              </a:gsLst>
              <a:lin ang="4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 descr="HDD磁盘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006850" y="1310640"/>
            <a:ext cx="1184275" cy="89408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Box 127"/>
          <p:cNvSpPr txBox="1">
            <a:spLocks noChangeArrowheads="1"/>
          </p:cNvSpPr>
          <p:nvPr/>
        </p:nvSpPr>
        <p:spPr bwMode="auto">
          <a:xfrm>
            <a:off x="419965" y="259771"/>
            <a:ext cx="172354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kumimoji="1"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网络、线路</a:t>
            </a:r>
            <a:endParaRPr kumimoji="1" lang="zh-CN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cxnSp>
        <p:nvCxnSpPr>
          <p:cNvPr id="3" name="直线连接符 2"/>
          <p:cNvCxnSpPr/>
          <p:nvPr/>
        </p:nvCxnSpPr>
        <p:spPr>
          <a:xfrm>
            <a:off x="518558" y="799984"/>
            <a:ext cx="3133053" cy="0"/>
          </a:xfrm>
          <a:prstGeom prst="line">
            <a:avLst/>
          </a:prstGeom>
          <a:ln w="57150">
            <a:gradFill>
              <a:gsLst>
                <a:gs pos="35000">
                  <a:srgbClr val="3266B4"/>
                </a:gs>
                <a:gs pos="100000">
                  <a:srgbClr val="92D050"/>
                </a:gs>
              </a:gsLst>
              <a:lin ang="4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5640151" y="2805272"/>
            <a:ext cx="488896" cy="874185"/>
          </a:xfrm>
          <a:prstGeom prst="rect">
            <a:avLst/>
          </a:prstGeom>
        </p:spPr>
      </p:pic>
      <p:sp>
        <p:nvSpPr>
          <p:cNvPr id="23" name="Text Box 11"/>
          <p:cNvSpPr txBox="1">
            <a:spLocks noChangeArrowheads="1"/>
          </p:cNvSpPr>
          <p:nvPr/>
        </p:nvSpPr>
        <p:spPr bwMode="auto">
          <a:xfrm>
            <a:off x="4956660" y="3857813"/>
            <a:ext cx="1855878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无线</a:t>
            </a:r>
            <a:endParaRPr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5" name="Text Box 33"/>
          <p:cNvSpPr txBox="1">
            <a:spLocks noChangeArrowheads="1"/>
          </p:cNvSpPr>
          <p:nvPr/>
        </p:nvSpPr>
        <p:spPr bwMode="auto">
          <a:xfrm>
            <a:off x="6651221" y="3862516"/>
            <a:ext cx="150651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无线</a:t>
            </a:r>
            <a:endParaRPr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29" name="图片 28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831061" y="3084683"/>
            <a:ext cx="1146830" cy="379336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8486123" y="2814714"/>
            <a:ext cx="1078163" cy="843780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0044882" y="2813995"/>
            <a:ext cx="1071917" cy="874185"/>
          </a:xfrm>
          <a:prstGeom prst="rect">
            <a:avLst/>
          </a:prstGeom>
        </p:spPr>
      </p:pic>
      <p:pic>
        <p:nvPicPr>
          <p:cNvPr id="44" name="图片 43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633774" y="3003146"/>
            <a:ext cx="4553040" cy="3054866"/>
          </a:xfrm>
          <a:prstGeom prst="rect">
            <a:avLst/>
          </a:prstGeom>
        </p:spPr>
      </p:pic>
      <p:grpSp>
        <p:nvGrpSpPr>
          <p:cNvPr id="21" name="组 20"/>
          <p:cNvGrpSpPr/>
          <p:nvPr/>
        </p:nvGrpSpPr>
        <p:grpSpPr>
          <a:xfrm>
            <a:off x="5501880" y="4463765"/>
            <a:ext cx="5825666" cy="601249"/>
            <a:chOff x="5501880" y="4463765"/>
            <a:chExt cx="5825666" cy="601249"/>
          </a:xfrm>
        </p:grpSpPr>
        <p:sp>
          <p:nvSpPr>
            <p:cNvPr id="30" name="Text Box 11"/>
            <p:cNvSpPr txBox="1">
              <a:spLocks noChangeArrowheads="1"/>
            </p:cNvSpPr>
            <p:nvPr/>
          </p:nvSpPr>
          <p:spPr bwMode="auto">
            <a:xfrm>
              <a:off x="5501880" y="4818793"/>
              <a:ext cx="2217168" cy="2462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000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每张图中线形粗细不超过</a:t>
              </a:r>
              <a:r>
                <a:rPr lang="en-US" altLang="zh-CN" sz="1000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3</a:t>
              </a:r>
              <a:r>
                <a:rPr lang="zh-CN" altLang="en-US" sz="1000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种</a:t>
              </a:r>
              <a:endPara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35" name="Text Box 11"/>
            <p:cNvSpPr txBox="1">
              <a:spLocks noChangeArrowheads="1"/>
            </p:cNvSpPr>
            <p:nvPr/>
          </p:nvSpPr>
          <p:spPr bwMode="auto">
            <a:xfrm>
              <a:off x="5606734" y="4463765"/>
              <a:ext cx="5720812" cy="2462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000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线路颜色一般为红、绿、蓝、灰四色。需要特别突出的使用红色表示，无需特别突出的使用灰色</a:t>
              </a:r>
              <a:endPara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36" name="矩形 35"/>
            <p:cNvSpPr/>
            <p:nvPr/>
          </p:nvSpPr>
          <p:spPr>
            <a:xfrm>
              <a:off x="5679514" y="4569753"/>
              <a:ext cx="45719" cy="45719"/>
            </a:xfrm>
            <a:prstGeom prst="rect">
              <a:avLst/>
            </a:prstGeom>
            <a:solidFill>
              <a:srgbClr val="0139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7" name="矩形 36"/>
            <p:cNvSpPr/>
            <p:nvPr/>
          </p:nvSpPr>
          <p:spPr>
            <a:xfrm>
              <a:off x="5679514" y="4919043"/>
              <a:ext cx="45719" cy="45719"/>
            </a:xfrm>
            <a:prstGeom prst="rect">
              <a:avLst/>
            </a:prstGeom>
            <a:solidFill>
              <a:srgbClr val="0139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pic>
        <p:nvPicPr>
          <p:cNvPr id="2" name="图片 1" descr="广域网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7545" y="1456690"/>
            <a:ext cx="1031875" cy="823595"/>
          </a:xfrm>
          <a:prstGeom prst="rect">
            <a:avLst/>
          </a:prstGeom>
        </p:spPr>
      </p:pic>
      <p:pic>
        <p:nvPicPr>
          <p:cNvPr id="5" name="图片 4" descr="局域网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14245" y="1478280"/>
            <a:ext cx="1056005" cy="843280"/>
          </a:xfrm>
          <a:prstGeom prst="rect">
            <a:avLst/>
          </a:prstGeom>
        </p:spPr>
      </p:pic>
      <p:pic>
        <p:nvPicPr>
          <p:cNvPr id="6" name="图片 5" descr="PSTN网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18890" y="1485900"/>
            <a:ext cx="1101090" cy="878840"/>
          </a:xfrm>
          <a:prstGeom prst="rect">
            <a:avLst/>
          </a:prstGeom>
        </p:spPr>
      </p:pic>
      <p:pic>
        <p:nvPicPr>
          <p:cNvPr id="7" name="图片 6" descr="空白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21900" y="1494790"/>
            <a:ext cx="1097280" cy="876300"/>
          </a:xfrm>
          <a:prstGeom prst="rect">
            <a:avLst/>
          </a:prstGeom>
        </p:spPr>
      </p:pic>
      <p:pic>
        <p:nvPicPr>
          <p:cNvPr id="8" name="图片 7" descr="IP网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32730" y="1485900"/>
            <a:ext cx="1104900" cy="882650"/>
          </a:xfrm>
          <a:prstGeom prst="rect">
            <a:avLst/>
          </a:prstGeom>
        </p:spPr>
      </p:pic>
      <p:pic>
        <p:nvPicPr>
          <p:cNvPr id="9" name="图片 8" descr="Internet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515985" y="1485900"/>
            <a:ext cx="1093470" cy="873125"/>
          </a:xfrm>
          <a:prstGeom prst="rect">
            <a:avLst/>
          </a:prstGeom>
        </p:spPr>
      </p:pic>
      <p:pic>
        <p:nvPicPr>
          <p:cNvPr id="11" name="图片 10" descr="DDS网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81495" y="1494790"/>
            <a:ext cx="1094105" cy="87376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【信锐拓扑】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p>
            <a:pPr marL="0" indent="0" algn="l">
              <a:buNone/>
            </a:pPr>
            <a:r>
              <a:rPr lang="zh-CN" altLang="en-US" sz="1400" b="1">
                <a:sym typeface="+mn-ea"/>
              </a:rPr>
              <a:t>使用须知：</a:t>
            </a:r>
            <a:endParaRPr lang="zh-CN" altLang="en-US" sz="1400" b="1"/>
          </a:p>
          <a:p>
            <a:pPr marL="0" indent="0" algn="l">
              <a:buNone/>
            </a:pPr>
            <a:r>
              <a:rPr lang="en-US" altLang="zh-CN" sz="1400">
                <a:sym typeface="+mn-ea"/>
              </a:rPr>
              <a:t>1</a:t>
            </a:r>
            <a:r>
              <a:rPr lang="zh-CN" altLang="en-US" sz="1400">
                <a:sym typeface="+mn-ea"/>
              </a:rPr>
              <a:t>、电脑安装</a:t>
            </a:r>
            <a:r>
              <a:rPr lang="en-US" altLang="zh-CN" sz="1400">
                <a:sym typeface="+mn-ea"/>
              </a:rPr>
              <a:t>“</a:t>
            </a:r>
            <a:r>
              <a:rPr lang="zh-CN" altLang="en-US" sz="1400">
                <a:sym typeface="+mn-ea"/>
              </a:rPr>
              <a:t>微软雅黑</a:t>
            </a:r>
            <a:r>
              <a:rPr lang="en-US" altLang="zh-CN" sz="1400">
                <a:sym typeface="+mn-ea"/>
              </a:rPr>
              <a:t>”</a:t>
            </a:r>
            <a:r>
              <a:rPr lang="zh-CN" altLang="en-US" sz="1400">
                <a:sym typeface="+mn-ea"/>
              </a:rPr>
              <a:t>字体。一般是系统自带的，注意只能使用</a:t>
            </a:r>
            <a:r>
              <a:rPr lang="en-US" altLang="zh-CN" sz="1400">
                <a:sym typeface="+mn-ea"/>
              </a:rPr>
              <a:t>“</a:t>
            </a:r>
            <a:r>
              <a:rPr lang="zh-CN" altLang="en-US" sz="1400">
                <a:sym typeface="+mn-ea"/>
              </a:rPr>
              <a:t>微软雅黑</a:t>
            </a:r>
            <a:r>
              <a:rPr lang="en-US" altLang="zh-CN" sz="1400">
                <a:sym typeface="+mn-ea"/>
              </a:rPr>
              <a:t>”</a:t>
            </a:r>
            <a:r>
              <a:rPr lang="zh-CN" altLang="en-US" sz="1400">
                <a:sym typeface="+mn-ea"/>
              </a:rPr>
              <a:t>四个字的字体名字，不能用</a:t>
            </a:r>
            <a:r>
              <a:rPr lang="en-US" altLang="zh-CN" sz="1400">
                <a:sym typeface="+mn-ea"/>
              </a:rPr>
              <a:t>“</a:t>
            </a:r>
            <a:r>
              <a:rPr lang="zh-CN" altLang="en-US" sz="1400">
                <a:sym typeface="+mn-ea"/>
              </a:rPr>
              <a:t>微软雅黑</a:t>
            </a:r>
            <a:r>
              <a:rPr lang="en-US" altLang="zh-CN" sz="1400">
                <a:sym typeface="+mn-ea"/>
              </a:rPr>
              <a:t>light”“</a:t>
            </a:r>
            <a:r>
              <a:rPr lang="zh-CN" altLang="en-US" sz="1400">
                <a:sym typeface="+mn-ea"/>
              </a:rPr>
              <a:t>微软雅黑正文</a:t>
            </a:r>
            <a:r>
              <a:rPr lang="en-US" altLang="zh-CN" sz="1400">
                <a:sym typeface="+mn-ea"/>
              </a:rPr>
              <a:t>”</a:t>
            </a:r>
            <a:r>
              <a:rPr lang="zh-CN" altLang="en-US" sz="1400">
                <a:sym typeface="+mn-ea"/>
              </a:rPr>
              <a:t>等有其他前后缀名称的</a:t>
            </a:r>
            <a:endParaRPr lang="en-US" altLang="zh-CN" sz="1400"/>
          </a:p>
          <a:p>
            <a:pPr marL="0" indent="0" algn="l">
              <a:buNone/>
            </a:pPr>
            <a:r>
              <a:rPr lang="en-US" altLang="zh-CN" sz="1400">
                <a:sym typeface="+mn-ea"/>
              </a:rPr>
              <a:t>2</a:t>
            </a:r>
            <a:r>
              <a:rPr lang="zh-CN" altLang="en-US" sz="1400">
                <a:sym typeface="+mn-ea"/>
              </a:rPr>
              <a:t>、本拓扑图标分为：深色版（适合浅色</a:t>
            </a:r>
            <a:r>
              <a:rPr lang="en-US" altLang="zh-CN" sz="1400">
                <a:sym typeface="+mn-ea"/>
              </a:rPr>
              <a:t>ppt</a:t>
            </a:r>
            <a:r>
              <a:rPr lang="zh-CN" altLang="en-US" sz="1400">
                <a:sym typeface="+mn-ea"/>
              </a:rPr>
              <a:t>）、白色版（适合深色</a:t>
            </a:r>
            <a:r>
              <a:rPr lang="en-US" altLang="zh-CN" sz="1400">
                <a:sym typeface="+mn-ea"/>
              </a:rPr>
              <a:t>ppt</a:t>
            </a:r>
            <a:r>
              <a:rPr lang="zh-CN" altLang="en-US" sz="1400">
                <a:sym typeface="+mn-ea"/>
              </a:rPr>
              <a:t>）请自由选择。</a:t>
            </a:r>
            <a:endParaRPr lang="en-US" altLang="zh-CN" sz="1400"/>
          </a:p>
          <a:p>
            <a:pPr marL="0" indent="0" algn="l">
              <a:buNone/>
            </a:pPr>
            <a:endParaRPr lang="en-US" altLang="zh-CN" sz="1400"/>
          </a:p>
          <a:p>
            <a:pPr marL="0" indent="0" algn="l">
              <a:buNone/>
            </a:pPr>
            <a:endParaRPr lang="en-US" altLang="zh-CN" sz="900"/>
          </a:p>
          <a:p>
            <a:pPr marL="0" indent="0" algn="l">
              <a:buNone/>
            </a:pPr>
            <a:endParaRPr lang="en-US" altLang="zh-CN" sz="900"/>
          </a:p>
          <a:p>
            <a:pPr marL="0" indent="0" algn="l">
              <a:buNone/>
            </a:pPr>
            <a:endParaRPr lang="en-US" altLang="zh-CN" sz="900"/>
          </a:p>
          <a:p>
            <a:pPr marL="0" indent="0" algn="l">
              <a:buNone/>
            </a:pPr>
            <a:endParaRPr lang="en-US" altLang="zh-CN" sz="900"/>
          </a:p>
          <a:p>
            <a:pPr marL="0" indent="0" algn="l">
              <a:buNone/>
            </a:pPr>
            <a:endParaRPr lang="en-US" altLang="zh-CN" sz="900"/>
          </a:p>
          <a:p>
            <a:pPr marL="0" indent="0" algn="l">
              <a:buNone/>
            </a:pPr>
            <a:endParaRPr lang="en-US" altLang="zh-CN" sz="900"/>
          </a:p>
          <a:p>
            <a:pPr marL="0" indent="0" algn="l">
              <a:buNone/>
            </a:pPr>
            <a:endParaRPr lang="en-US" altLang="zh-CN" sz="900"/>
          </a:p>
          <a:p>
            <a:pPr marL="0" indent="0" algn="l">
              <a:buNone/>
            </a:pPr>
            <a:endParaRPr lang="en-US" altLang="zh-CN" sz="900"/>
          </a:p>
          <a:p>
            <a:pPr marL="0" indent="0" algn="l">
              <a:buNone/>
            </a:pPr>
            <a:r>
              <a:rPr lang="en-US" altLang="zh-CN" sz="900">
                <a:sym typeface="+mn-ea"/>
              </a:rPr>
              <a:t>————————</a:t>
            </a:r>
            <a:endParaRPr lang="zh-CN" altLang="en-US" sz="900"/>
          </a:p>
          <a:p>
            <a:pPr marL="0" indent="0" algn="l">
              <a:buNone/>
            </a:pPr>
            <a:r>
              <a:rPr lang="zh-CN" altLang="en-US" sz="900" b="1">
                <a:sym typeface="+mn-ea"/>
              </a:rPr>
              <a:t>更新记录：</a:t>
            </a:r>
            <a:endParaRPr lang="zh-CN" altLang="en-US" sz="900" b="1"/>
          </a:p>
          <a:p>
            <a:pPr marL="0" indent="0" algn="l">
              <a:buNone/>
            </a:pPr>
            <a:r>
              <a:rPr lang="zh-CN" altLang="en-US" sz="900">
                <a:sym typeface="+mn-ea"/>
              </a:rPr>
              <a:t>此版本为</a:t>
            </a:r>
            <a:r>
              <a:rPr lang="en-US" altLang="zh-CN" sz="900">
                <a:sym typeface="+mn-ea"/>
              </a:rPr>
              <a:t>2022</a:t>
            </a:r>
            <a:r>
              <a:rPr lang="zh-CN" altLang="en-US" sz="900">
                <a:sym typeface="+mn-ea"/>
              </a:rPr>
              <a:t>年</a:t>
            </a:r>
            <a:r>
              <a:rPr lang="en-US" altLang="zh-CN" sz="900">
                <a:sym typeface="+mn-ea"/>
              </a:rPr>
              <a:t>5</a:t>
            </a:r>
            <a:r>
              <a:rPr lang="zh-CN" altLang="en-US" sz="900">
                <a:sym typeface="+mn-ea"/>
              </a:rPr>
              <a:t>月</a:t>
            </a:r>
            <a:r>
              <a:rPr lang="en-US" altLang="zh-CN" sz="900">
                <a:sym typeface="+mn-ea"/>
              </a:rPr>
              <a:t>9</a:t>
            </a:r>
            <a:r>
              <a:rPr lang="zh-CN" altLang="en-US" sz="900">
                <a:sym typeface="+mn-ea"/>
              </a:rPr>
              <a:t>日版本，设计师：伙伴</a:t>
            </a:r>
            <a:endParaRPr lang="zh-CN" altLang="en-US" sz="900"/>
          </a:p>
          <a:p>
            <a:pPr marL="0" indent="0">
              <a:buNone/>
            </a:pPr>
            <a:endParaRPr lang="zh-CN" altLang="en-US" sz="9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Box 127"/>
          <p:cNvSpPr txBox="1">
            <a:spLocks noChangeArrowheads="1"/>
          </p:cNvSpPr>
          <p:nvPr/>
        </p:nvSpPr>
        <p:spPr bwMode="auto">
          <a:xfrm>
            <a:off x="419965" y="259771"/>
            <a:ext cx="1402080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>
              <a:spcBef>
                <a:spcPct val="0"/>
              </a:spcBef>
            </a:pPr>
            <a:r>
              <a:rPr kumimoji="1"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有线产品</a:t>
            </a:r>
            <a:endParaRPr kumimoji="1" lang="zh-CN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直线连接符 2"/>
          <p:cNvCxnSpPr/>
          <p:nvPr/>
        </p:nvCxnSpPr>
        <p:spPr>
          <a:xfrm>
            <a:off x="518558" y="799984"/>
            <a:ext cx="3133053" cy="0"/>
          </a:xfrm>
          <a:prstGeom prst="line">
            <a:avLst/>
          </a:prstGeom>
          <a:ln w="57150">
            <a:gradFill>
              <a:gsLst>
                <a:gs pos="35000">
                  <a:srgbClr val="3266B4"/>
                </a:gs>
                <a:gs pos="100000">
                  <a:srgbClr val="92D050"/>
                </a:gs>
              </a:gsLst>
              <a:lin ang="4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9" name="图片 138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6092" y="1070707"/>
            <a:ext cx="595249" cy="858266"/>
          </a:xfrm>
          <a:prstGeom prst="rect">
            <a:avLst/>
          </a:prstGeom>
        </p:spPr>
      </p:pic>
      <p:pic>
        <p:nvPicPr>
          <p:cNvPr id="137" name="图片 13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106" y="1308567"/>
            <a:ext cx="1038623" cy="382546"/>
          </a:xfrm>
          <a:prstGeom prst="rect">
            <a:avLst/>
          </a:prstGeom>
        </p:spPr>
      </p:pic>
      <p:pic>
        <p:nvPicPr>
          <p:cNvPr id="138" name="图片 13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712" y="1131169"/>
            <a:ext cx="731397" cy="737343"/>
          </a:xfrm>
          <a:prstGeom prst="rect">
            <a:avLst/>
          </a:prstGeom>
        </p:spPr>
      </p:pic>
      <p:pic>
        <p:nvPicPr>
          <p:cNvPr id="141" name="图片 14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1946" y="1144057"/>
            <a:ext cx="721791" cy="711567"/>
          </a:xfrm>
          <a:prstGeom prst="rect">
            <a:avLst/>
          </a:prstGeom>
        </p:spPr>
      </p:pic>
      <p:pic>
        <p:nvPicPr>
          <p:cNvPr id="142" name="图片 14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3720" y="1120634"/>
            <a:ext cx="754334" cy="75841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1324" y="1108735"/>
            <a:ext cx="800639" cy="782210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251" y="2993877"/>
            <a:ext cx="720873" cy="712704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91897" y="3196341"/>
            <a:ext cx="723275" cy="307777"/>
          </a:xfrm>
          <a:prstGeom prst="rect">
            <a:avLst/>
          </a:prstGeom>
          <a:noFill/>
          <a:scene3d>
            <a:camera prst="perspective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zh-CN" altLang="en-US" sz="1400" b="1" dirty="0">
                <a:solidFill>
                  <a:srgbClr val="3363B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可编辑</a:t>
            </a:r>
            <a:endParaRPr lang="zh-CN" altLang="en-US" sz="1400" b="1" dirty="0">
              <a:solidFill>
                <a:srgbClr val="3363B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Text Box 7"/>
          <p:cNvSpPr txBox="1">
            <a:spLocks noChangeArrowheads="1"/>
          </p:cNvSpPr>
          <p:nvPr/>
        </p:nvSpPr>
        <p:spPr bwMode="auto">
          <a:xfrm>
            <a:off x="2302570" y="2046632"/>
            <a:ext cx="1102828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安视接入交换机</a:t>
            </a:r>
            <a:endParaRPr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Text Box 12"/>
          <p:cNvSpPr txBox="1">
            <a:spLocks noChangeArrowheads="1"/>
          </p:cNvSpPr>
          <p:nvPr/>
        </p:nvSpPr>
        <p:spPr bwMode="auto">
          <a:xfrm>
            <a:off x="641798" y="2046632"/>
            <a:ext cx="939161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网络控制器</a:t>
            </a:r>
            <a:endParaRPr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Text Box 33"/>
          <p:cNvSpPr txBox="1">
            <a:spLocks noChangeArrowheads="1"/>
          </p:cNvSpPr>
          <p:nvPr/>
        </p:nvSpPr>
        <p:spPr bwMode="auto">
          <a:xfrm>
            <a:off x="3914770" y="2046632"/>
            <a:ext cx="1102828" cy="245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澎湃引擎系列</a:t>
            </a:r>
            <a:endParaRPr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Text Box 11"/>
          <p:cNvSpPr txBox="1">
            <a:spLocks noChangeArrowheads="1"/>
          </p:cNvSpPr>
          <p:nvPr/>
        </p:nvSpPr>
        <p:spPr bwMode="auto">
          <a:xfrm>
            <a:off x="5430229" y="2046632"/>
            <a:ext cx="1102828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安视汇聚交换机</a:t>
            </a:r>
            <a:endParaRPr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8689248" y="2046632"/>
            <a:ext cx="10390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安视</a:t>
            </a:r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POE</a:t>
            </a: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交换机</a:t>
            </a:r>
            <a:endParaRPr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7" name="Text Box 11"/>
          <p:cNvSpPr txBox="1">
            <a:spLocks noChangeArrowheads="1"/>
          </p:cNvSpPr>
          <p:nvPr/>
        </p:nvSpPr>
        <p:spPr bwMode="auto">
          <a:xfrm>
            <a:off x="7191914" y="2046632"/>
            <a:ext cx="841853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POE</a:t>
            </a: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交换机</a:t>
            </a:r>
            <a:endParaRPr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10679028" y="2046632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安视光盒</a:t>
            </a:r>
            <a:endParaRPr kumimoji="1"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570204" y="3917465"/>
            <a:ext cx="10823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立方形空白模板</a:t>
            </a:r>
            <a:endParaRPr kumimoji="1"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419965" y="5827672"/>
            <a:ext cx="13842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盒式安视接入交换机</a:t>
            </a:r>
            <a:endParaRPr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8035" y="1251019"/>
            <a:ext cx="1127274" cy="41483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2982" y="3002719"/>
            <a:ext cx="703394" cy="69502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3206" y="2969224"/>
            <a:ext cx="778757" cy="76201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6092" y="2914795"/>
            <a:ext cx="602909" cy="870869"/>
          </a:xfrm>
          <a:prstGeom prst="rect">
            <a:avLst/>
          </a:prstGeom>
        </p:spPr>
      </p:pic>
      <p:sp>
        <p:nvSpPr>
          <p:cNvPr id="47" name="文本框 46"/>
          <p:cNvSpPr txBox="1"/>
          <p:nvPr/>
        </p:nvSpPr>
        <p:spPr>
          <a:xfrm>
            <a:off x="2388818" y="3917465"/>
            <a:ext cx="8258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接入交换机</a:t>
            </a:r>
            <a:endParaRPr kumimoji="1"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4071703" y="3917465"/>
            <a:ext cx="8258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核心交换机</a:t>
            </a:r>
            <a:endParaRPr kumimoji="1"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5596319" y="3917465"/>
            <a:ext cx="8258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汇聚交换机</a:t>
            </a:r>
            <a:endParaRPr kumimoji="1"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7673" y="3142810"/>
            <a:ext cx="1127277" cy="414838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5718" y="3142810"/>
            <a:ext cx="1127277" cy="414838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3404" y="3142810"/>
            <a:ext cx="1127277" cy="414838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558" y="5169170"/>
            <a:ext cx="1215168" cy="486067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8412" y="5169170"/>
            <a:ext cx="1215168" cy="486067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8266" y="5169170"/>
            <a:ext cx="1215168" cy="486067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8120" y="5169170"/>
            <a:ext cx="1215168" cy="486067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7974" y="5169170"/>
            <a:ext cx="1215168" cy="486067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7827" y="5169170"/>
            <a:ext cx="1215168" cy="486067"/>
          </a:xfrm>
          <a:prstGeom prst="rect">
            <a:avLst/>
          </a:prstGeom>
        </p:spPr>
      </p:pic>
      <p:sp>
        <p:nvSpPr>
          <p:cNvPr id="78" name="文本框 77"/>
          <p:cNvSpPr txBox="1"/>
          <p:nvPr/>
        </p:nvSpPr>
        <p:spPr>
          <a:xfrm>
            <a:off x="3692248" y="5827672"/>
            <a:ext cx="13842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盒式安视核心交换机</a:t>
            </a:r>
            <a:endParaRPr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0" name="文本框 79"/>
          <p:cNvSpPr txBox="1"/>
          <p:nvPr/>
        </p:nvSpPr>
        <p:spPr>
          <a:xfrm>
            <a:off x="6953448" y="5827672"/>
            <a:ext cx="13842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盒式安视</a:t>
            </a:r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POE</a:t>
            </a: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交换机</a:t>
            </a:r>
            <a:endParaRPr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ctr"/>
            <a:endParaRPr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Box 127"/>
          <p:cNvSpPr txBox="1">
            <a:spLocks noChangeArrowheads="1"/>
          </p:cNvSpPr>
          <p:nvPr/>
        </p:nvSpPr>
        <p:spPr bwMode="auto">
          <a:xfrm>
            <a:off x="419965" y="259771"/>
            <a:ext cx="1402080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>
              <a:spcBef>
                <a:spcPct val="0"/>
              </a:spcBef>
            </a:pPr>
            <a:r>
              <a:rPr kumimoji="1"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无线产品</a:t>
            </a:r>
            <a:endParaRPr kumimoji="1" lang="zh-CN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直线连接符 2"/>
          <p:cNvCxnSpPr/>
          <p:nvPr/>
        </p:nvCxnSpPr>
        <p:spPr>
          <a:xfrm>
            <a:off x="518558" y="799984"/>
            <a:ext cx="3133053" cy="0"/>
          </a:xfrm>
          <a:prstGeom prst="line">
            <a:avLst/>
          </a:prstGeom>
          <a:ln w="57150">
            <a:gradFill>
              <a:gsLst>
                <a:gs pos="35000">
                  <a:srgbClr val="3266B4"/>
                </a:gs>
                <a:gs pos="100000">
                  <a:srgbClr val="92D050"/>
                </a:gs>
              </a:gsLst>
              <a:lin ang="4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 Box 7"/>
          <p:cNvSpPr txBox="1">
            <a:spLocks noChangeArrowheads="1"/>
          </p:cNvSpPr>
          <p:nvPr/>
        </p:nvSpPr>
        <p:spPr bwMode="auto">
          <a:xfrm>
            <a:off x="7321807" y="2219536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kumimoji="1"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1000" dirty="0"/>
              <a:t>网关无字</a:t>
            </a:r>
            <a:endParaRPr lang="zh-CN" altLang="en-US" sz="1000" dirty="0"/>
          </a:p>
          <a:p>
            <a:endParaRPr lang="zh-CN" altLang="en-US" sz="1000" dirty="0"/>
          </a:p>
        </p:txBody>
      </p:sp>
      <p:sp>
        <p:nvSpPr>
          <p:cNvPr id="85" name="Text Box 12"/>
          <p:cNvSpPr txBox="1">
            <a:spLocks noChangeArrowheads="1"/>
          </p:cNvSpPr>
          <p:nvPr/>
        </p:nvSpPr>
        <p:spPr bwMode="auto">
          <a:xfrm>
            <a:off x="682123" y="2219536"/>
            <a:ext cx="8659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kumimoji="1"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1000" dirty="0">
                <a:cs typeface="微软雅黑" panose="020B0503020204020204" pitchFamily="34" charset="-122"/>
              </a:rPr>
              <a:t>信锐无线</a:t>
            </a:r>
            <a:r>
              <a:rPr lang="en-US" altLang="zh-CN" sz="1000" dirty="0">
                <a:cs typeface="微软雅黑" panose="020B0503020204020204" pitchFamily="34" charset="-122"/>
              </a:rPr>
              <a:t>AP</a:t>
            </a:r>
            <a:endParaRPr lang="en-US" altLang="zh-CN" sz="1000" dirty="0">
              <a:cs typeface="微软雅黑" panose="020B0503020204020204" pitchFamily="34" charset="-122"/>
            </a:endParaRPr>
          </a:p>
          <a:p>
            <a:r>
              <a:rPr lang="zh-CN" altLang="en-US" sz="1000" dirty="0">
                <a:cs typeface="微软雅黑" panose="020B0503020204020204" pitchFamily="34" charset="-122"/>
              </a:rPr>
              <a:t>无字</a:t>
            </a:r>
            <a:endParaRPr lang="en-US" altLang="zh-CN" sz="1000" dirty="0">
              <a:cs typeface="微软雅黑" panose="020B0503020204020204" pitchFamily="34" charset="-122"/>
            </a:endParaRPr>
          </a:p>
        </p:txBody>
      </p:sp>
      <p:sp>
        <p:nvSpPr>
          <p:cNvPr id="86" name="Text Box 33"/>
          <p:cNvSpPr txBox="1">
            <a:spLocks noChangeArrowheads="1"/>
          </p:cNvSpPr>
          <p:nvPr/>
        </p:nvSpPr>
        <p:spPr bwMode="auto">
          <a:xfrm>
            <a:off x="553883" y="4115787"/>
            <a:ext cx="11224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kumimoji="1"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1000" dirty="0">
                <a:cs typeface="微软雅黑" panose="020B0503020204020204" pitchFamily="34" charset="-122"/>
              </a:rPr>
              <a:t>信锐室内面板</a:t>
            </a:r>
            <a:r>
              <a:rPr lang="en-US" altLang="zh-CN" sz="1000" dirty="0">
                <a:cs typeface="微软雅黑" panose="020B0503020204020204" pitchFamily="34" charset="-122"/>
              </a:rPr>
              <a:t>AP</a:t>
            </a:r>
            <a:endParaRPr lang="en-US" altLang="zh-CN" sz="1000" dirty="0">
              <a:cs typeface="微软雅黑" panose="020B0503020204020204" pitchFamily="34" charset="-122"/>
            </a:endParaRPr>
          </a:p>
          <a:p>
            <a:r>
              <a:rPr lang="zh-CN" altLang="en-US" sz="1000" dirty="0">
                <a:cs typeface="微软雅黑" panose="020B0503020204020204" pitchFamily="34" charset="-122"/>
              </a:rPr>
              <a:t>无字</a:t>
            </a:r>
            <a:endParaRPr lang="zh-CN" altLang="en-US" sz="1000" dirty="0">
              <a:cs typeface="微软雅黑" panose="020B0503020204020204" pitchFamily="34" charset="-122"/>
            </a:endParaRPr>
          </a:p>
        </p:txBody>
      </p:sp>
      <p:sp>
        <p:nvSpPr>
          <p:cNvPr id="87" name="Text Box 11"/>
          <p:cNvSpPr txBox="1">
            <a:spLocks noChangeArrowheads="1"/>
          </p:cNvSpPr>
          <p:nvPr/>
        </p:nvSpPr>
        <p:spPr bwMode="auto">
          <a:xfrm>
            <a:off x="7232937" y="4091136"/>
            <a:ext cx="90441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kumimoji="1"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1000" dirty="0">
                <a:cs typeface="微软雅黑" panose="020B0503020204020204" pitchFamily="34" charset="-122"/>
              </a:rPr>
              <a:t>信锐室外</a:t>
            </a:r>
            <a:r>
              <a:rPr lang="en-US" altLang="zh-CN" sz="1000" dirty="0">
                <a:cs typeface="微软雅黑" panose="020B0503020204020204" pitchFamily="34" charset="-122"/>
              </a:rPr>
              <a:t>AP </a:t>
            </a:r>
            <a:endParaRPr lang="zh-CN" altLang="en-US" sz="1000" dirty="0">
              <a:cs typeface="微软雅黑" panose="020B0503020204020204" pitchFamily="34" charset="-122"/>
            </a:endParaRPr>
          </a:p>
        </p:txBody>
      </p:sp>
      <p:pic>
        <p:nvPicPr>
          <p:cNvPr id="134" name="图片 133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915" y="3275310"/>
            <a:ext cx="676359" cy="698319"/>
          </a:xfrm>
          <a:prstGeom prst="rect">
            <a:avLst/>
          </a:prstGeom>
        </p:spPr>
      </p:pic>
      <p:pic>
        <p:nvPicPr>
          <p:cNvPr id="143" name="图片 14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056" y="1500210"/>
            <a:ext cx="1016076" cy="444806"/>
          </a:xfrm>
          <a:prstGeom prst="rect">
            <a:avLst/>
          </a:prstGeom>
        </p:spPr>
      </p:pic>
      <p:pic>
        <p:nvPicPr>
          <p:cNvPr id="144" name="图片 14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4728" y="1533096"/>
            <a:ext cx="1027126" cy="379035"/>
          </a:xfrm>
          <a:prstGeom prst="rect">
            <a:avLst/>
          </a:prstGeom>
        </p:spPr>
      </p:pic>
      <p:sp>
        <p:nvSpPr>
          <p:cNvPr id="154" name="Text Box 12"/>
          <p:cNvSpPr txBox="1">
            <a:spLocks noChangeArrowheads="1"/>
          </p:cNvSpPr>
          <p:nvPr/>
        </p:nvSpPr>
        <p:spPr bwMode="auto">
          <a:xfrm>
            <a:off x="2288384" y="2219536"/>
            <a:ext cx="8659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kumimoji="1"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1000" dirty="0">
                <a:cs typeface="微软雅黑" panose="020B0503020204020204" pitchFamily="34" charset="-122"/>
              </a:rPr>
              <a:t>信锐无线</a:t>
            </a:r>
            <a:r>
              <a:rPr lang="en-US" altLang="zh-CN" sz="1000" dirty="0">
                <a:cs typeface="微软雅黑" panose="020B0503020204020204" pitchFamily="34" charset="-122"/>
              </a:rPr>
              <a:t>AP</a:t>
            </a:r>
            <a:endParaRPr lang="en-US" altLang="zh-CN" sz="1000" dirty="0">
              <a:cs typeface="微软雅黑" panose="020B0503020204020204" pitchFamily="34" charset="-122"/>
            </a:endParaRPr>
          </a:p>
          <a:p>
            <a:r>
              <a:rPr lang="zh-CN" altLang="en-US" sz="1000" dirty="0">
                <a:cs typeface="微软雅黑" panose="020B0503020204020204" pitchFamily="34" charset="-122"/>
              </a:rPr>
              <a:t>通用</a:t>
            </a:r>
            <a:endParaRPr lang="en-US" altLang="zh-CN" sz="1000" dirty="0">
              <a:cs typeface="微软雅黑" panose="020B0503020204020204" pitchFamily="34" charset="-122"/>
            </a:endParaRPr>
          </a:p>
        </p:txBody>
      </p:sp>
      <p:pic>
        <p:nvPicPr>
          <p:cNvPr id="155" name="图片 15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5384" y="1500210"/>
            <a:ext cx="1018256" cy="444806"/>
          </a:xfrm>
          <a:prstGeom prst="rect">
            <a:avLst/>
          </a:prstGeom>
        </p:spPr>
      </p:pic>
      <p:sp>
        <p:nvSpPr>
          <p:cNvPr id="156" name="Text Box 12"/>
          <p:cNvSpPr txBox="1">
            <a:spLocks noChangeArrowheads="1"/>
          </p:cNvSpPr>
          <p:nvPr/>
        </p:nvSpPr>
        <p:spPr bwMode="auto">
          <a:xfrm>
            <a:off x="3941776" y="2219536"/>
            <a:ext cx="8659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kumimoji="1"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1000" dirty="0">
                <a:cs typeface="微软雅黑" panose="020B0503020204020204" pitchFamily="34" charset="-122"/>
              </a:rPr>
              <a:t>信锐无线</a:t>
            </a:r>
            <a:r>
              <a:rPr lang="en-US" altLang="zh-CN" sz="1000" dirty="0">
                <a:cs typeface="微软雅黑" panose="020B0503020204020204" pitchFamily="34" charset="-122"/>
              </a:rPr>
              <a:t>AP</a:t>
            </a:r>
            <a:endParaRPr lang="en-US" altLang="zh-CN" sz="1000" dirty="0">
              <a:cs typeface="微软雅黑" panose="020B0503020204020204" pitchFamily="34" charset="-122"/>
            </a:endParaRPr>
          </a:p>
          <a:p>
            <a:r>
              <a:rPr lang="zh-CN" altLang="en-US" sz="1000" dirty="0">
                <a:cs typeface="微软雅黑" panose="020B0503020204020204" pitchFamily="34" charset="-122"/>
              </a:rPr>
              <a:t>室内吸顶</a:t>
            </a:r>
            <a:endParaRPr lang="en-US" altLang="zh-CN" sz="1000" dirty="0">
              <a:cs typeface="微软雅黑" panose="020B0503020204020204" pitchFamily="34" charset="-122"/>
            </a:endParaRPr>
          </a:p>
        </p:txBody>
      </p:sp>
      <p:pic>
        <p:nvPicPr>
          <p:cNvPr id="157" name="图片 15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5892" y="1500211"/>
            <a:ext cx="1018256" cy="444805"/>
          </a:xfrm>
          <a:prstGeom prst="rect">
            <a:avLst/>
          </a:prstGeom>
        </p:spPr>
      </p:pic>
      <p:sp>
        <p:nvSpPr>
          <p:cNvPr id="160" name="Text Box 33"/>
          <p:cNvSpPr txBox="1">
            <a:spLocks noChangeArrowheads="1"/>
          </p:cNvSpPr>
          <p:nvPr/>
        </p:nvSpPr>
        <p:spPr bwMode="auto">
          <a:xfrm>
            <a:off x="3022411" y="4101064"/>
            <a:ext cx="11224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kumimoji="1"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1000" dirty="0">
                <a:cs typeface="微软雅黑" panose="020B0503020204020204" pitchFamily="34" charset="-122"/>
              </a:rPr>
              <a:t>信锐室内面板</a:t>
            </a:r>
            <a:r>
              <a:rPr lang="en-US" altLang="zh-CN" sz="1000" dirty="0">
                <a:cs typeface="微软雅黑" panose="020B0503020204020204" pitchFamily="34" charset="-122"/>
              </a:rPr>
              <a:t>AP</a:t>
            </a:r>
            <a:endParaRPr lang="en-US" altLang="zh-CN" sz="1000" dirty="0">
              <a:cs typeface="微软雅黑" panose="020B0503020204020204" pitchFamily="34" charset="-122"/>
            </a:endParaRPr>
          </a:p>
          <a:p>
            <a:r>
              <a:rPr lang="zh-CN" altLang="en-US" sz="1000" dirty="0">
                <a:cs typeface="微软雅黑" panose="020B0503020204020204" pitchFamily="34" charset="-122"/>
              </a:rPr>
              <a:t>通用</a:t>
            </a:r>
            <a:endParaRPr lang="en-US" altLang="zh-CN" sz="1000" dirty="0">
              <a:cs typeface="微软雅黑" panose="020B0503020204020204" pitchFamily="34" charset="-122"/>
            </a:endParaRPr>
          </a:p>
        </p:txBody>
      </p:sp>
      <p:pic>
        <p:nvPicPr>
          <p:cNvPr id="161" name="图片 16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5464" y="3275310"/>
            <a:ext cx="676359" cy="698319"/>
          </a:xfrm>
          <a:prstGeom prst="rect">
            <a:avLst/>
          </a:prstGeom>
        </p:spPr>
      </p:pic>
      <p:pic>
        <p:nvPicPr>
          <p:cNvPr id="164" name="图片 16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5053" y="3369588"/>
            <a:ext cx="1109229" cy="509763"/>
          </a:xfrm>
          <a:prstGeom prst="rect">
            <a:avLst/>
          </a:prstGeom>
        </p:spPr>
      </p:pic>
      <p:sp>
        <p:nvSpPr>
          <p:cNvPr id="166" name="Text Box 11"/>
          <p:cNvSpPr txBox="1">
            <a:spLocks noChangeArrowheads="1"/>
          </p:cNvSpPr>
          <p:nvPr/>
        </p:nvSpPr>
        <p:spPr bwMode="auto">
          <a:xfrm>
            <a:off x="8886107" y="4091136"/>
            <a:ext cx="8659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kumimoji="1"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1000" dirty="0">
                <a:cs typeface="微软雅黑" panose="020B0503020204020204" pitchFamily="34" charset="-122"/>
              </a:rPr>
              <a:t>信锐室外</a:t>
            </a:r>
            <a:r>
              <a:rPr lang="en-US" altLang="zh-CN" sz="1000" dirty="0">
                <a:cs typeface="微软雅黑" panose="020B0503020204020204" pitchFamily="34" charset="-122"/>
              </a:rPr>
              <a:t>AP</a:t>
            </a:r>
            <a:endParaRPr lang="en-US" altLang="zh-CN" sz="1000" dirty="0">
              <a:cs typeface="微软雅黑" panose="020B0503020204020204" pitchFamily="34" charset="-122"/>
            </a:endParaRPr>
          </a:p>
          <a:p>
            <a:r>
              <a:rPr lang="en-US" altLang="zh-CN" sz="1000" dirty="0">
                <a:cs typeface="微软雅黑" panose="020B0503020204020204" pitchFamily="34" charset="-122"/>
              </a:rPr>
              <a:t>Wi-Fi6</a:t>
            </a:r>
            <a:endParaRPr lang="zh-CN" altLang="en-US" sz="1000" dirty="0">
              <a:cs typeface="微软雅黑" panose="020B0503020204020204" pitchFamily="34" charset="-122"/>
            </a:endParaRPr>
          </a:p>
        </p:txBody>
      </p:sp>
      <p:pic>
        <p:nvPicPr>
          <p:cNvPr id="167" name="图片 16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0530" y="3369587"/>
            <a:ext cx="1109228" cy="509764"/>
          </a:xfrm>
          <a:prstGeom prst="rect">
            <a:avLst/>
          </a:prstGeom>
        </p:spPr>
      </p:pic>
      <p:sp>
        <p:nvSpPr>
          <p:cNvPr id="32" name="Text Box 7"/>
          <p:cNvSpPr txBox="1">
            <a:spLocks noChangeArrowheads="1"/>
          </p:cNvSpPr>
          <p:nvPr/>
        </p:nvSpPr>
        <p:spPr bwMode="auto">
          <a:xfrm>
            <a:off x="8939604" y="2219536"/>
            <a:ext cx="9298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kumimoji="1"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/>
            <a:r>
              <a:rPr lang="en-US" altLang="zh-CN" sz="1000" dirty="0">
                <a:cs typeface="微软雅黑" panose="020B0503020204020204" pitchFamily="34" charset="-122"/>
              </a:rPr>
              <a:t>IoT</a:t>
            </a:r>
            <a:r>
              <a:rPr lang="zh-CN" altLang="en-US" sz="1000" dirty="0">
                <a:cs typeface="微软雅黑" panose="020B0503020204020204" pitchFamily="34" charset="-122"/>
              </a:rPr>
              <a:t>网关</a:t>
            </a:r>
            <a:endParaRPr lang="zh-CN" altLang="en-US" sz="1000" dirty="0">
              <a:cs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4106" y="1533096"/>
            <a:ext cx="1027126" cy="379035"/>
          </a:xfrm>
          <a:prstGeom prst="rect">
            <a:avLst/>
          </a:prstGeom>
        </p:spPr>
      </p:pic>
      <p:sp>
        <p:nvSpPr>
          <p:cNvPr id="34" name="文本框 33"/>
          <p:cNvSpPr txBox="1"/>
          <p:nvPr/>
        </p:nvSpPr>
        <p:spPr>
          <a:xfrm>
            <a:off x="7362695" y="1482826"/>
            <a:ext cx="723275" cy="307777"/>
          </a:xfrm>
          <a:prstGeom prst="rect">
            <a:avLst/>
          </a:prstGeom>
          <a:noFill/>
          <a:scene3d>
            <a:camera prst="isometricOffAxis1Top">
              <a:rot lat="18937474" lon="3249926" rev="18948000"/>
            </a:camera>
            <a:lightRig rig="threePt" dir="t"/>
          </a:scene3d>
          <a:sp3d/>
        </p:spPr>
        <p:txBody>
          <a:bodyPr wrap="none" rtlCol="0">
            <a:spAutoFit/>
            <a:scene3d>
              <a:camera prst="isometricOffAxis2Top">
                <a:rot lat="18867562" lon="2346332" rev="19687462"/>
              </a:camera>
              <a:lightRig rig="threePt" dir="t"/>
            </a:scene3d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可编辑</a:t>
            </a:r>
            <a:endParaRPr lang="zh-CN" altLang="en-US" sz="1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801826" y="3296512"/>
            <a:ext cx="569387" cy="246221"/>
          </a:xfrm>
          <a:prstGeom prst="rect">
            <a:avLst/>
          </a:prstGeom>
          <a:noFill/>
          <a:scene3d>
            <a:camera prst="perspectiveLeft"/>
            <a:lightRig rig="threePt" dir="t"/>
          </a:scene3d>
        </p:spPr>
        <p:txBody>
          <a:bodyPr wrap="none" rtlCol="0">
            <a:spAutoFit/>
            <a:scene3d>
              <a:camera prst="obliqueTopRight"/>
              <a:lightRig rig="threePt" dir="t"/>
            </a:scene3d>
          </a:bodyPr>
          <a:lstStyle/>
          <a:p>
            <a:r>
              <a:rPr lang="zh-CN" altLang="en-US" sz="1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可编辑</a:t>
            </a:r>
            <a:endParaRPr lang="zh-CN" altLang="en-US" sz="1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753457" y="1476443"/>
            <a:ext cx="723275" cy="307777"/>
          </a:xfrm>
          <a:prstGeom prst="rect">
            <a:avLst/>
          </a:prstGeom>
          <a:noFill/>
          <a:scene3d>
            <a:camera prst="isometricOffAxis1Top">
              <a:rot lat="18937474" lon="3249926" rev="18948000"/>
            </a:camera>
            <a:lightRig rig="threePt" dir="t"/>
          </a:scene3d>
          <a:sp3d/>
        </p:spPr>
        <p:txBody>
          <a:bodyPr wrap="none" rtlCol="0">
            <a:spAutoFit/>
            <a:scene3d>
              <a:camera prst="isometricOffAxis2Top">
                <a:rot lat="18867562" lon="2346332" rev="19687462"/>
              </a:camera>
              <a:lightRig rig="threePt" dir="t"/>
            </a:scene3d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可编辑</a:t>
            </a:r>
            <a:endParaRPr lang="zh-CN" altLang="en-US" sz="1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5689507" y="3351500"/>
            <a:ext cx="723275" cy="307777"/>
          </a:xfrm>
          <a:prstGeom prst="rect">
            <a:avLst/>
          </a:prstGeom>
          <a:noFill/>
          <a:scene3d>
            <a:camera prst="isometricOffAxis1Top">
              <a:rot lat="18937474" lon="3249926" rev="18948000"/>
            </a:camera>
            <a:lightRig rig="threePt" dir="t"/>
          </a:scene3d>
          <a:sp3d/>
        </p:spPr>
        <p:txBody>
          <a:bodyPr wrap="none" rtlCol="0">
            <a:spAutoFit/>
            <a:scene3d>
              <a:camera prst="isometricOffAxis2Top">
                <a:rot lat="18867562" lon="2346332" rev="19687462"/>
              </a:camera>
              <a:lightRig rig="threePt" dir="t"/>
            </a:scene3d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可编辑</a:t>
            </a:r>
            <a:endParaRPr lang="zh-CN" altLang="en-US" sz="1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0" name="图片 4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340" y="4970234"/>
            <a:ext cx="629509" cy="944263"/>
          </a:xfrm>
          <a:prstGeom prst="rect">
            <a:avLst/>
          </a:prstGeom>
        </p:spPr>
      </p:pic>
      <p:pic>
        <p:nvPicPr>
          <p:cNvPr id="51" name="图片 50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9699" y="5055428"/>
            <a:ext cx="1165160" cy="773875"/>
          </a:xfrm>
          <a:prstGeom prst="rect">
            <a:avLst/>
          </a:prstGeom>
        </p:spPr>
      </p:pic>
      <p:pic>
        <p:nvPicPr>
          <p:cNvPr id="52" name="图片 5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4709" y="4946068"/>
            <a:ext cx="572651" cy="992595"/>
          </a:xfrm>
          <a:prstGeom prst="rect">
            <a:avLst/>
          </a:prstGeom>
        </p:spPr>
      </p:pic>
      <p:pic>
        <p:nvPicPr>
          <p:cNvPr id="53" name="图片 52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7210" y="5222849"/>
            <a:ext cx="1193022" cy="439032"/>
          </a:xfrm>
          <a:prstGeom prst="rect">
            <a:avLst/>
          </a:prstGeom>
        </p:spPr>
      </p:pic>
      <p:pic>
        <p:nvPicPr>
          <p:cNvPr id="55" name="图片 5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2954" y="5222849"/>
            <a:ext cx="1193022" cy="439032"/>
          </a:xfrm>
          <a:prstGeom prst="rect">
            <a:avLst/>
          </a:prstGeom>
        </p:spPr>
      </p:pic>
      <p:pic>
        <p:nvPicPr>
          <p:cNvPr id="56" name="图片 55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082" y="5222849"/>
            <a:ext cx="1193022" cy="439032"/>
          </a:xfrm>
          <a:prstGeom prst="rect">
            <a:avLst/>
          </a:prstGeom>
        </p:spPr>
      </p:pic>
      <p:sp>
        <p:nvSpPr>
          <p:cNvPr id="60" name="文本框 59"/>
          <p:cNvSpPr txBox="1"/>
          <p:nvPr/>
        </p:nvSpPr>
        <p:spPr>
          <a:xfrm>
            <a:off x="3280044" y="6017537"/>
            <a:ext cx="12419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智多星</a:t>
            </a:r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DRU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62" name="图片 61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5826" y="5065102"/>
            <a:ext cx="665759" cy="754527"/>
          </a:xfrm>
          <a:prstGeom prst="rect">
            <a:avLst/>
          </a:prstGeom>
        </p:spPr>
      </p:pic>
      <p:sp>
        <p:nvSpPr>
          <p:cNvPr id="64" name="文本框 63"/>
          <p:cNvSpPr txBox="1"/>
          <p:nvPr/>
        </p:nvSpPr>
        <p:spPr>
          <a:xfrm>
            <a:off x="9738987" y="5461659"/>
            <a:ext cx="684803" cy="292388"/>
          </a:xfrm>
          <a:prstGeom prst="rect">
            <a:avLst/>
          </a:prstGeom>
          <a:noFill/>
          <a:scene3d>
            <a:camera prst="perspective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zh-CN" altLang="en-US" sz="13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可编辑</a:t>
            </a:r>
            <a:endParaRPr lang="zh-CN" altLang="en-US" sz="13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5" name="Text Box 11"/>
          <p:cNvSpPr txBox="1">
            <a:spLocks noChangeArrowheads="1"/>
          </p:cNvSpPr>
          <p:nvPr/>
        </p:nvSpPr>
        <p:spPr bwMode="auto">
          <a:xfrm>
            <a:off x="10465403" y="4091136"/>
            <a:ext cx="94448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kumimoji="1"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/>
            <a:r>
              <a:rPr lang="en-US" altLang="zh-CN" sz="1000" dirty="0"/>
              <a:t>Turbo Sense</a:t>
            </a:r>
            <a:endParaRPr lang="en-US" altLang="zh-CN" sz="1000" dirty="0"/>
          </a:p>
        </p:txBody>
      </p:sp>
      <p:sp>
        <p:nvSpPr>
          <p:cNvPr id="66" name="Text Box 11"/>
          <p:cNvSpPr txBox="1">
            <a:spLocks noChangeArrowheads="1"/>
          </p:cNvSpPr>
          <p:nvPr/>
        </p:nvSpPr>
        <p:spPr bwMode="auto">
          <a:xfrm>
            <a:off x="766281" y="5972664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kumimoji="1"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/>
            <a:r>
              <a:rPr lang="zh-CN" altLang="en-US" sz="1000" dirty="0"/>
              <a:t>工业网关</a:t>
            </a:r>
            <a:endParaRPr lang="zh-CN" altLang="en-US" sz="1000" dirty="0"/>
          </a:p>
        </p:txBody>
      </p:sp>
      <p:sp>
        <p:nvSpPr>
          <p:cNvPr id="67" name="Text Box 11"/>
          <p:cNvSpPr txBox="1">
            <a:spLocks noChangeArrowheads="1"/>
          </p:cNvSpPr>
          <p:nvPr/>
        </p:nvSpPr>
        <p:spPr bwMode="auto">
          <a:xfrm>
            <a:off x="1811823" y="5972664"/>
            <a:ext cx="12105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kumimoji="1"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/>
            <a:r>
              <a:rPr lang="zh-CN" altLang="en-US" sz="1000" dirty="0"/>
              <a:t>带天线的室内设备</a:t>
            </a:r>
            <a:endParaRPr lang="zh-CN" altLang="en-US" sz="1000" dirty="0"/>
          </a:p>
        </p:txBody>
      </p:sp>
      <p:sp>
        <p:nvSpPr>
          <p:cNvPr id="69" name="文本框 68"/>
          <p:cNvSpPr txBox="1"/>
          <p:nvPr/>
        </p:nvSpPr>
        <p:spPr>
          <a:xfrm>
            <a:off x="4789800" y="6017537"/>
            <a:ext cx="10078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智多星</a:t>
            </a:r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CRU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70" name="Text Box 11"/>
          <p:cNvSpPr txBox="1">
            <a:spLocks noChangeArrowheads="1"/>
          </p:cNvSpPr>
          <p:nvPr/>
        </p:nvSpPr>
        <p:spPr bwMode="auto">
          <a:xfrm>
            <a:off x="6785638" y="6017537"/>
            <a:ext cx="4219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kumimoji="1"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/>
            <a:r>
              <a:rPr lang="en-US" altLang="zh-CN" sz="1000" dirty="0"/>
              <a:t>SFG</a:t>
            </a:r>
            <a:endParaRPr lang="en-US" altLang="zh-CN" sz="1000" dirty="0"/>
          </a:p>
        </p:txBody>
      </p:sp>
      <p:sp>
        <p:nvSpPr>
          <p:cNvPr id="71" name="Text Box 11"/>
          <p:cNvSpPr txBox="1">
            <a:spLocks noChangeArrowheads="1"/>
          </p:cNvSpPr>
          <p:nvPr/>
        </p:nvSpPr>
        <p:spPr bwMode="auto">
          <a:xfrm>
            <a:off x="8449236" y="6017537"/>
            <a:ext cx="5004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kumimoji="1"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/>
            <a:r>
              <a:rPr lang="en-US" altLang="zh-CN" sz="1000" dirty="0"/>
              <a:t>NMC</a:t>
            </a:r>
            <a:endParaRPr lang="en-US" altLang="zh-CN" sz="1000" dirty="0"/>
          </a:p>
        </p:txBody>
      </p:sp>
      <p:sp>
        <p:nvSpPr>
          <p:cNvPr id="72" name="Text Box 11"/>
          <p:cNvSpPr txBox="1">
            <a:spLocks noChangeArrowheads="1"/>
          </p:cNvSpPr>
          <p:nvPr/>
        </p:nvSpPr>
        <p:spPr bwMode="auto">
          <a:xfrm>
            <a:off x="9752050" y="6017537"/>
            <a:ext cx="75373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kumimoji="1"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/>
            <a:r>
              <a:rPr lang="zh-CN" altLang="en-US" sz="1000" dirty="0">
                <a:cs typeface="微软雅黑" panose="020B0503020204020204" pitchFamily="34" charset="-122"/>
              </a:rPr>
              <a:t>软件</a:t>
            </a:r>
            <a:r>
              <a:rPr lang="en-US" altLang="zh-CN" sz="1000" dirty="0">
                <a:cs typeface="微软雅黑" panose="020B0503020204020204" pitchFamily="34" charset="-122"/>
              </a:rPr>
              <a:t>-</a:t>
            </a:r>
            <a:r>
              <a:rPr lang="zh-CN" altLang="en-US" sz="1000" dirty="0">
                <a:cs typeface="微软雅黑" panose="020B0503020204020204" pitchFamily="34" charset="-122"/>
              </a:rPr>
              <a:t>空白</a:t>
            </a:r>
            <a:endParaRPr lang="en-US" altLang="zh-CN" sz="1000" dirty="0">
              <a:cs typeface="微软雅黑" panose="020B0503020204020204" pitchFamily="34" charset="-122"/>
            </a:endParaRPr>
          </a:p>
        </p:txBody>
      </p:sp>
      <p:pic>
        <p:nvPicPr>
          <p:cNvPr id="43" name="图片 42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6400" y="1500686"/>
            <a:ext cx="1016076" cy="443854"/>
          </a:xfrm>
          <a:prstGeom prst="rect">
            <a:avLst/>
          </a:prstGeom>
        </p:spPr>
      </p:pic>
      <p:pic>
        <p:nvPicPr>
          <p:cNvPr id="44" name="图片 43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3486" y="1373454"/>
            <a:ext cx="708323" cy="698319"/>
          </a:xfrm>
          <a:prstGeom prst="rect">
            <a:avLst/>
          </a:prstGeom>
        </p:spPr>
      </p:pic>
      <p:sp>
        <p:nvSpPr>
          <p:cNvPr id="45" name="文本框 44"/>
          <p:cNvSpPr txBox="1"/>
          <p:nvPr/>
        </p:nvSpPr>
        <p:spPr>
          <a:xfrm>
            <a:off x="10550407" y="1612112"/>
            <a:ext cx="728898" cy="292388"/>
          </a:xfrm>
          <a:prstGeom prst="rect">
            <a:avLst/>
          </a:prstGeom>
          <a:noFill/>
          <a:scene3d>
            <a:camera prst="perspective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zh-CN" altLang="en-US" sz="13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可编辑</a:t>
            </a:r>
            <a:endParaRPr lang="zh-CN" altLang="en-US" sz="13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6" name="图片 45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8071" y="3273051"/>
            <a:ext cx="680734" cy="702836"/>
          </a:xfrm>
          <a:prstGeom prst="rect">
            <a:avLst/>
          </a:prstGeom>
        </p:spPr>
      </p:pic>
      <p:pic>
        <p:nvPicPr>
          <p:cNvPr id="47" name="图片 46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6006" y="3361105"/>
            <a:ext cx="1146145" cy="526728"/>
          </a:xfrm>
          <a:prstGeom prst="rect">
            <a:avLst/>
          </a:prstGeom>
        </p:spPr>
      </p:pic>
      <p:sp>
        <p:nvSpPr>
          <p:cNvPr id="48" name="Text Box 12"/>
          <p:cNvSpPr txBox="1">
            <a:spLocks noChangeArrowheads="1"/>
          </p:cNvSpPr>
          <p:nvPr/>
        </p:nvSpPr>
        <p:spPr bwMode="auto">
          <a:xfrm>
            <a:off x="5673299" y="2219536"/>
            <a:ext cx="8659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kumimoji="1"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1000" dirty="0">
                <a:cs typeface="微软雅黑" panose="020B0503020204020204" pitchFamily="34" charset="-122"/>
              </a:rPr>
              <a:t>信锐无线</a:t>
            </a:r>
            <a:r>
              <a:rPr lang="en-US" altLang="zh-CN" sz="1000" dirty="0">
                <a:cs typeface="微软雅黑" panose="020B0503020204020204" pitchFamily="34" charset="-122"/>
              </a:rPr>
              <a:t>AP</a:t>
            </a:r>
            <a:endParaRPr lang="en-US" altLang="zh-CN" sz="1000" dirty="0">
              <a:cs typeface="微软雅黑" panose="020B0503020204020204" pitchFamily="34" charset="-122"/>
            </a:endParaRPr>
          </a:p>
          <a:p>
            <a:r>
              <a:rPr lang="en-US" altLang="zh-CN" sz="1000" dirty="0">
                <a:cs typeface="微软雅黑" panose="020B0503020204020204" pitchFamily="34" charset="-122"/>
              </a:rPr>
              <a:t>Wi-Fi6</a:t>
            </a:r>
            <a:endParaRPr lang="en-US" altLang="zh-CN" sz="1000" dirty="0">
              <a:cs typeface="微软雅黑" panose="020B0503020204020204" pitchFamily="34" charset="-122"/>
            </a:endParaRPr>
          </a:p>
        </p:txBody>
      </p:sp>
      <p:sp>
        <p:nvSpPr>
          <p:cNvPr id="49" name="Text Box 7"/>
          <p:cNvSpPr txBox="1">
            <a:spLocks noChangeArrowheads="1"/>
          </p:cNvSpPr>
          <p:nvPr/>
        </p:nvSpPr>
        <p:spPr bwMode="auto">
          <a:xfrm>
            <a:off x="10521719" y="2219536"/>
            <a:ext cx="9298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kumimoji="1"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1000" dirty="0">
                <a:cs typeface="微软雅黑" panose="020B0503020204020204" pitchFamily="34" charset="-122"/>
              </a:rPr>
              <a:t>信锐功分</a:t>
            </a:r>
            <a:r>
              <a:rPr lang="en-US" altLang="zh-CN" sz="1000" dirty="0">
                <a:cs typeface="微软雅黑" panose="020B0503020204020204" pitchFamily="34" charset="-122"/>
              </a:rPr>
              <a:t>AP</a:t>
            </a:r>
            <a:endParaRPr lang="en-US" altLang="zh-CN" sz="1000" dirty="0">
              <a:cs typeface="微软雅黑" panose="020B0503020204020204" pitchFamily="34" charset="-122"/>
            </a:endParaRPr>
          </a:p>
          <a:p>
            <a:r>
              <a:rPr lang="zh-CN" altLang="en-US" sz="1000" dirty="0">
                <a:cs typeface="微软雅黑" panose="020B0503020204020204" pitchFamily="34" charset="-122"/>
              </a:rPr>
              <a:t>无字</a:t>
            </a:r>
            <a:endParaRPr lang="zh-CN" altLang="en-US" sz="1000" dirty="0">
              <a:cs typeface="微软雅黑" panose="020B0503020204020204" pitchFamily="34" charset="-122"/>
            </a:endParaRPr>
          </a:p>
        </p:txBody>
      </p:sp>
      <p:sp>
        <p:nvSpPr>
          <p:cNvPr id="57" name="Text Box 33"/>
          <p:cNvSpPr txBox="1">
            <a:spLocks noChangeArrowheads="1"/>
          </p:cNvSpPr>
          <p:nvPr/>
        </p:nvSpPr>
        <p:spPr bwMode="auto">
          <a:xfrm>
            <a:off x="4183373" y="4101064"/>
            <a:ext cx="11224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kumimoji="1"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1000" dirty="0">
                <a:cs typeface="微软雅黑" panose="020B0503020204020204" pitchFamily="34" charset="-122"/>
              </a:rPr>
              <a:t>信锐室内面板</a:t>
            </a:r>
            <a:r>
              <a:rPr lang="en-US" altLang="zh-CN" sz="1000" dirty="0">
                <a:cs typeface="微软雅黑" panose="020B0503020204020204" pitchFamily="34" charset="-122"/>
              </a:rPr>
              <a:t>AP</a:t>
            </a:r>
            <a:endParaRPr lang="en-US" altLang="zh-CN" sz="1000" dirty="0">
              <a:cs typeface="微软雅黑" panose="020B0503020204020204" pitchFamily="34" charset="-122"/>
            </a:endParaRPr>
          </a:p>
          <a:p>
            <a:r>
              <a:rPr lang="en-US" altLang="zh-CN" sz="1000" dirty="0">
                <a:cs typeface="微软雅黑" panose="020B0503020204020204" pitchFamily="34" charset="-122"/>
              </a:rPr>
              <a:t>Wi-Fi6</a:t>
            </a:r>
            <a:endParaRPr lang="zh-CN" altLang="en-US" sz="1000" dirty="0">
              <a:cs typeface="微软雅黑" panose="020B0503020204020204" pitchFamily="34" charset="-122"/>
            </a:endParaRPr>
          </a:p>
        </p:txBody>
      </p:sp>
      <p:sp>
        <p:nvSpPr>
          <p:cNvPr id="58" name="Text Box 33"/>
          <p:cNvSpPr txBox="1">
            <a:spLocks noChangeArrowheads="1"/>
          </p:cNvSpPr>
          <p:nvPr/>
        </p:nvSpPr>
        <p:spPr bwMode="auto">
          <a:xfrm>
            <a:off x="5549787" y="4101064"/>
            <a:ext cx="116089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kumimoji="1"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1000" dirty="0">
                <a:cs typeface="微软雅黑" panose="020B0503020204020204" pitchFamily="34" charset="-122"/>
              </a:rPr>
              <a:t>信锐室外</a:t>
            </a:r>
            <a:r>
              <a:rPr lang="en-US" altLang="zh-CN" sz="1000" dirty="0">
                <a:cs typeface="微软雅黑" panose="020B0503020204020204" pitchFamily="34" charset="-122"/>
              </a:rPr>
              <a:t>AP</a:t>
            </a:r>
            <a:r>
              <a:rPr lang="zh-CN" altLang="en-US" sz="1000" dirty="0">
                <a:cs typeface="微软雅黑" panose="020B0503020204020204" pitchFamily="34" charset="-122"/>
              </a:rPr>
              <a:t>无字</a:t>
            </a:r>
            <a:r>
              <a:rPr lang="en-US" altLang="zh-CN" sz="1000" dirty="0">
                <a:cs typeface="微软雅黑" panose="020B0503020204020204" pitchFamily="34" charset="-122"/>
              </a:rPr>
              <a:t> </a:t>
            </a:r>
            <a:endParaRPr lang="zh-CN" altLang="en-US" sz="1000" dirty="0">
              <a:cs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9522" y="3280360"/>
            <a:ext cx="679694" cy="707627"/>
          </a:xfrm>
          <a:prstGeom prst="rect">
            <a:avLst/>
          </a:prstGeom>
        </p:spPr>
      </p:pic>
      <p:sp>
        <p:nvSpPr>
          <p:cNvPr id="54" name="文本框 53"/>
          <p:cNvSpPr txBox="1"/>
          <p:nvPr/>
        </p:nvSpPr>
        <p:spPr>
          <a:xfrm>
            <a:off x="1988601" y="3296512"/>
            <a:ext cx="569387" cy="246221"/>
          </a:xfrm>
          <a:prstGeom prst="rect">
            <a:avLst/>
          </a:prstGeom>
          <a:noFill/>
          <a:scene3d>
            <a:camera prst="perspectiveLeft"/>
            <a:lightRig rig="threePt" dir="t"/>
          </a:scene3d>
        </p:spPr>
        <p:txBody>
          <a:bodyPr wrap="none" rtlCol="0">
            <a:spAutoFit/>
            <a:scene3d>
              <a:camera prst="obliqueTopRight"/>
              <a:lightRig rig="threePt" dir="t"/>
            </a:scene3d>
          </a:bodyPr>
          <a:lstStyle/>
          <a:p>
            <a:r>
              <a:rPr lang="zh-CN" altLang="en-US" sz="1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可编辑</a:t>
            </a:r>
            <a:endParaRPr lang="zh-CN" altLang="en-US" sz="1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9" name="Text Box 33"/>
          <p:cNvSpPr txBox="1">
            <a:spLocks noChangeArrowheads="1"/>
          </p:cNvSpPr>
          <p:nvPr/>
        </p:nvSpPr>
        <p:spPr bwMode="auto">
          <a:xfrm>
            <a:off x="1788147" y="4115787"/>
            <a:ext cx="11224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kumimoji="1"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1000" dirty="0">
                <a:cs typeface="微软雅黑" panose="020B0503020204020204" pitchFamily="34" charset="-122"/>
              </a:rPr>
              <a:t>信锐室内面板</a:t>
            </a:r>
            <a:r>
              <a:rPr lang="en-US" altLang="zh-CN" sz="1000" dirty="0">
                <a:cs typeface="微软雅黑" panose="020B0503020204020204" pitchFamily="34" charset="-122"/>
              </a:rPr>
              <a:t>AP</a:t>
            </a:r>
            <a:endParaRPr lang="en-US" altLang="zh-CN" sz="1000" dirty="0">
              <a:cs typeface="微软雅黑" panose="020B0503020204020204" pitchFamily="34" charset="-122"/>
            </a:endParaRPr>
          </a:p>
          <a:p>
            <a:r>
              <a:rPr lang="zh-CN" altLang="en-US" sz="1000" dirty="0">
                <a:cs typeface="微软雅黑" panose="020B0503020204020204" pitchFamily="34" charset="-122"/>
              </a:rPr>
              <a:t>无字</a:t>
            </a:r>
            <a:endParaRPr lang="zh-CN" altLang="en-US" sz="1000" dirty="0">
              <a:cs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8399" y="3175357"/>
            <a:ext cx="1134493" cy="526729"/>
          </a:xfrm>
          <a:prstGeom prst="rect">
            <a:avLst/>
          </a:prstGeom>
        </p:spPr>
      </p:pic>
      <p:pic>
        <p:nvPicPr>
          <p:cNvPr id="61" name="图片 60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1436" y="5255481"/>
            <a:ext cx="368300" cy="406400"/>
          </a:xfrm>
          <a:prstGeom prst="rect">
            <a:avLst/>
          </a:prstGeom>
        </p:spPr>
      </p:pic>
      <p:sp>
        <p:nvSpPr>
          <p:cNvPr id="4" name="Text Box 11"/>
          <p:cNvSpPr txBox="1">
            <a:spLocks noChangeArrowheads="1"/>
          </p:cNvSpPr>
          <p:nvPr/>
        </p:nvSpPr>
        <p:spPr bwMode="auto">
          <a:xfrm>
            <a:off x="10558870" y="5958671"/>
            <a:ext cx="1316355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kumimoji="1"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/>
            <a:r>
              <a:rPr lang="en-US" altLang="zh-CN" sz="1000" dirty="0"/>
              <a:t>Turbo Sense</a:t>
            </a:r>
            <a:r>
              <a:rPr lang="zh-CN" altLang="en-US" sz="1000" dirty="0"/>
              <a:t>的符号</a:t>
            </a:r>
            <a:endParaRPr lang="zh-CN" altLang="en-US" sz="1000" dirty="0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2595" y="212090"/>
            <a:ext cx="636905" cy="489585"/>
          </a:xfrm>
          <a:prstGeom prst="rect">
            <a:avLst/>
          </a:prstGeom>
        </p:spPr>
      </p:pic>
      <p:sp>
        <p:nvSpPr>
          <p:cNvPr id="15" name="Text Box 27"/>
          <p:cNvSpPr txBox="1">
            <a:spLocks noChangeArrowheads="1"/>
          </p:cNvSpPr>
          <p:nvPr/>
        </p:nvSpPr>
        <p:spPr bwMode="auto">
          <a:xfrm>
            <a:off x="10372725" y="742315"/>
            <a:ext cx="1116965" cy="245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p>
            <a:pPr algn="ctr"/>
            <a:r>
              <a:rPr kumimoji="1"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Wi-Fi</a:t>
            </a:r>
            <a:r>
              <a:rPr kumimoji="1"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信号</a:t>
            </a:r>
            <a:endParaRPr kumimoji="1"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线连接符 4"/>
          <p:cNvCxnSpPr/>
          <p:nvPr/>
        </p:nvCxnSpPr>
        <p:spPr>
          <a:xfrm>
            <a:off x="518558" y="799984"/>
            <a:ext cx="3133053" cy="0"/>
          </a:xfrm>
          <a:prstGeom prst="line">
            <a:avLst/>
          </a:prstGeom>
          <a:ln w="57150">
            <a:gradFill>
              <a:gsLst>
                <a:gs pos="35000">
                  <a:srgbClr val="3266B4"/>
                </a:gs>
                <a:gs pos="100000">
                  <a:srgbClr val="92D050"/>
                </a:gs>
              </a:gsLst>
              <a:lin ang="4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图片 29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2413" y="1143551"/>
            <a:ext cx="805287" cy="832882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0619" y="1143551"/>
            <a:ext cx="805287" cy="832882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8363" y="1143551"/>
            <a:ext cx="805287" cy="832882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4313" y="1143551"/>
            <a:ext cx="807794" cy="832882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2770" y="1143551"/>
            <a:ext cx="805287" cy="832882"/>
          </a:xfrm>
          <a:prstGeom prst="rect">
            <a:avLst/>
          </a:prstGeom>
        </p:spPr>
      </p:pic>
      <p:pic>
        <p:nvPicPr>
          <p:cNvPr id="36" name="图片 3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4670" y="1143551"/>
            <a:ext cx="805287" cy="832882"/>
          </a:xfrm>
          <a:prstGeom prst="rect">
            <a:avLst/>
          </a:prstGeom>
        </p:spPr>
      </p:pic>
      <p:pic>
        <p:nvPicPr>
          <p:cNvPr id="37" name="图片 3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463" y="1143551"/>
            <a:ext cx="805287" cy="832882"/>
          </a:xfrm>
          <a:prstGeom prst="rect">
            <a:avLst/>
          </a:prstGeom>
        </p:spPr>
      </p:pic>
      <p:pic>
        <p:nvPicPr>
          <p:cNvPr id="38" name="图片 3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11" y="3150891"/>
            <a:ext cx="1170674" cy="432008"/>
          </a:xfrm>
          <a:prstGeom prst="rect">
            <a:avLst/>
          </a:prstGeom>
        </p:spPr>
      </p:pic>
      <p:pic>
        <p:nvPicPr>
          <p:cNvPr id="39" name="图片 3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6234" y="4830223"/>
            <a:ext cx="814231" cy="835380"/>
          </a:xfrm>
          <a:prstGeom prst="rect">
            <a:avLst/>
          </a:prstGeom>
        </p:spPr>
      </p:pic>
      <p:pic>
        <p:nvPicPr>
          <p:cNvPr id="40" name="图片 3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2871" y="4830223"/>
            <a:ext cx="814231" cy="835380"/>
          </a:xfrm>
          <a:prstGeom prst="rect">
            <a:avLst/>
          </a:prstGeom>
        </p:spPr>
      </p:pic>
      <p:pic>
        <p:nvPicPr>
          <p:cNvPr id="43" name="图片 4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801556" y="2946540"/>
            <a:ext cx="814273" cy="840711"/>
          </a:xfrm>
          <a:prstGeom prst="rect">
            <a:avLst/>
          </a:prstGeom>
        </p:spPr>
      </p:pic>
      <p:pic>
        <p:nvPicPr>
          <p:cNvPr id="45" name="图片 44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278948" y="2946540"/>
            <a:ext cx="814273" cy="840711"/>
          </a:xfrm>
          <a:prstGeom prst="rect">
            <a:avLst/>
          </a:prstGeom>
        </p:spPr>
      </p:pic>
      <p:pic>
        <p:nvPicPr>
          <p:cNvPr id="46" name="图片 45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4021" y="2946540"/>
            <a:ext cx="814273" cy="840711"/>
          </a:xfrm>
          <a:prstGeom prst="rect">
            <a:avLst/>
          </a:prstGeom>
        </p:spPr>
      </p:pic>
      <p:sp>
        <p:nvSpPr>
          <p:cNvPr id="47" name="Text Box 11"/>
          <p:cNvSpPr txBox="1">
            <a:spLocks noChangeArrowheads="1"/>
          </p:cNvSpPr>
          <p:nvPr/>
        </p:nvSpPr>
        <p:spPr bwMode="auto">
          <a:xfrm>
            <a:off x="2466495" y="3223155"/>
            <a:ext cx="727114" cy="307777"/>
          </a:xfrm>
          <a:prstGeom prst="rect">
            <a:avLst/>
          </a:prstGeom>
          <a:noFill/>
          <a:scene3d>
            <a:camera prst="perspectiveLeft"/>
            <a:lightRig rig="threePt" dir="t"/>
          </a:scene3d>
        </p:spPr>
        <p:txBody>
          <a:bodyPr wrap="square" rtlCol="0">
            <a:spAutoFit/>
            <a:scene3d>
              <a:camera prst="perspectiveLeft"/>
              <a:lightRig rig="threePt" dir="t"/>
            </a:scene3d>
          </a:bodyPr>
          <a:lstStyle>
            <a:defPPr>
              <a:defRPr lang="zh-CN"/>
            </a:defPPr>
            <a:lvl1pPr>
              <a:defRPr kumimoji="1"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可编辑</a:t>
            </a:r>
            <a:endParaRPr lang="zh-CN" altLang="en-US" sz="1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8" name="图片 47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630" y="4830223"/>
            <a:ext cx="793110" cy="813710"/>
          </a:xfrm>
          <a:prstGeom prst="rect">
            <a:avLst/>
          </a:prstGeom>
        </p:spPr>
      </p:pic>
      <p:sp>
        <p:nvSpPr>
          <p:cNvPr id="53" name="Text Box 12"/>
          <p:cNvSpPr txBox="1">
            <a:spLocks noChangeArrowheads="1"/>
          </p:cNvSpPr>
          <p:nvPr/>
        </p:nvSpPr>
        <p:spPr bwMode="auto">
          <a:xfrm>
            <a:off x="447675" y="2088039"/>
            <a:ext cx="1342843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zh-CN" altLang="en-US" sz="1000" dirty="0"/>
              <a:t>动力系统感知类</a:t>
            </a:r>
            <a:endParaRPr lang="zh-CN" altLang="en-US" sz="1000" dirty="0"/>
          </a:p>
        </p:txBody>
      </p:sp>
      <p:sp>
        <p:nvSpPr>
          <p:cNvPr id="54" name="文本框 53"/>
          <p:cNvSpPr txBox="1"/>
          <p:nvPr/>
        </p:nvSpPr>
        <p:spPr>
          <a:xfrm>
            <a:off x="7880763" y="2088039"/>
            <a:ext cx="10823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000" dirty="0"/>
              <a:t>安防安全感知类</a:t>
            </a:r>
            <a:endParaRPr lang="zh-CN" altLang="en-US" sz="1000" dirty="0"/>
          </a:p>
        </p:txBody>
      </p:sp>
      <p:sp>
        <p:nvSpPr>
          <p:cNvPr id="55" name="文本框 54"/>
          <p:cNvSpPr txBox="1"/>
          <p:nvPr/>
        </p:nvSpPr>
        <p:spPr>
          <a:xfrm>
            <a:off x="9325583" y="2088039"/>
            <a:ext cx="10740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/>
              <a:t>灯光控制系统类</a:t>
            </a:r>
            <a:endParaRPr lang="zh-CN" altLang="en-US" sz="1000" dirty="0"/>
          </a:p>
        </p:txBody>
      </p:sp>
      <p:sp>
        <p:nvSpPr>
          <p:cNvPr id="58" name="文本框 57"/>
          <p:cNvSpPr txBox="1"/>
          <p:nvPr/>
        </p:nvSpPr>
        <p:spPr>
          <a:xfrm>
            <a:off x="9065094" y="3914186"/>
            <a:ext cx="12419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00" dirty="0"/>
              <a:t>无人检测系统类</a:t>
            </a:r>
            <a:endParaRPr lang="zh-CN" altLang="en-US" sz="1000" dirty="0"/>
          </a:p>
        </p:txBody>
      </p:sp>
      <p:sp>
        <p:nvSpPr>
          <p:cNvPr id="60" name="文本框 1"/>
          <p:cNvSpPr txBox="1"/>
          <p:nvPr/>
        </p:nvSpPr>
        <p:spPr>
          <a:xfrm>
            <a:off x="7619724" y="3914186"/>
            <a:ext cx="1082348" cy="246221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non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r>
              <a:rPr lang="zh-CN" altLang="en-US" sz="1000" dirty="0"/>
              <a:t>空调控制系统类</a:t>
            </a:r>
            <a:endParaRPr lang="zh-CN" altLang="en-US" sz="1000" dirty="0"/>
          </a:p>
        </p:txBody>
      </p:sp>
      <p:pic>
        <p:nvPicPr>
          <p:cNvPr id="63" name="图片 62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8720" y="1143551"/>
            <a:ext cx="805287" cy="832882"/>
          </a:xfrm>
          <a:prstGeom prst="rect">
            <a:avLst/>
          </a:prstGeom>
        </p:spPr>
      </p:pic>
      <p:sp>
        <p:nvSpPr>
          <p:cNvPr id="64" name="Text Box 7"/>
          <p:cNvSpPr txBox="1">
            <a:spLocks noChangeArrowheads="1"/>
          </p:cNvSpPr>
          <p:nvPr/>
        </p:nvSpPr>
        <p:spPr bwMode="auto">
          <a:xfrm>
            <a:off x="4951707" y="2088039"/>
            <a:ext cx="10823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kumimoji="1"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/>
            <a:r>
              <a:rPr lang="zh-CN" altLang="en-US" sz="1000" dirty="0"/>
              <a:t>环境分析系统类</a:t>
            </a:r>
            <a:endParaRPr lang="zh-CN" altLang="en-US" sz="1000" dirty="0"/>
          </a:p>
          <a:p>
            <a:pPr algn="ctr"/>
            <a:endParaRPr lang="zh-CN" altLang="en-US" sz="1000" dirty="0"/>
          </a:p>
        </p:txBody>
      </p:sp>
      <p:sp>
        <p:nvSpPr>
          <p:cNvPr id="66" name="Text Box 12"/>
          <p:cNvSpPr txBox="1">
            <a:spLocks noChangeArrowheads="1"/>
          </p:cNvSpPr>
          <p:nvPr/>
        </p:nvSpPr>
        <p:spPr bwMode="auto">
          <a:xfrm>
            <a:off x="2020078" y="2088039"/>
            <a:ext cx="10823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kumimoji="1"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/>
            <a:r>
              <a:rPr lang="zh-CN" altLang="en-US" sz="1000" dirty="0"/>
              <a:t>门禁管理系统类</a:t>
            </a:r>
            <a:endParaRPr lang="zh-CN" altLang="en-US" sz="1000" dirty="0"/>
          </a:p>
        </p:txBody>
      </p:sp>
      <p:sp>
        <p:nvSpPr>
          <p:cNvPr id="67" name="Text Box 12"/>
          <p:cNvSpPr txBox="1">
            <a:spLocks noChangeArrowheads="1"/>
          </p:cNvSpPr>
          <p:nvPr/>
        </p:nvSpPr>
        <p:spPr bwMode="auto">
          <a:xfrm>
            <a:off x="3618363" y="2088039"/>
            <a:ext cx="8258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kumimoji="1"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/>
            <a:r>
              <a:rPr lang="zh-CN" altLang="en-US" sz="1000" dirty="0"/>
              <a:t>资产感知类</a:t>
            </a:r>
            <a:endParaRPr lang="en-US" altLang="zh-CN" sz="1000" dirty="0"/>
          </a:p>
        </p:txBody>
      </p:sp>
      <p:sp>
        <p:nvSpPr>
          <p:cNvPr id="68" name="Text Box 7"/>
          <p:cNvSpPr txBox="1">
            <a:spLocks noChangeArrowheads="1"/>
          </p:cNvSpPr>
          <p:nvPr/>
        </p:nvSpPr>
        <p:spPr bwMode="auto">
          <a:xfrm>
            <a:off x="6455519" y="2088039"/>
            <a:ext cx="10823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kumimoji="1"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/>
            <a:r>
              <a:rPr lang="zh-CN" altLang="en-US" sz="1000" dirty="0"/>
              <a:t>智慧用电系统类</a:t>
            </a:r>
            <a:endParaRPr lang="zh-CN" altLang="en-US" sz="1000" dirty="0"/>
          </a:p>
        </p:txBody>
      </p:sp>
      <p:sp>
        <p:nvSpPr>
          <p:cNvPr id="69" name="Text Box 11"/>
          <p:cNvSpPr txBox="1">
            <a:spLocks noChangeArrowheads="1"/>
          </p:cNvSpPr>
          <p:nvPr/>
        </p:nvSpPr>
        <p:spPr bwMode="auto">
          <a:xfrm>
            <a:off x="10762088" y="2079363"/>
            <a:ext cx="10823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kumimoji="1"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/>
            <a:r>
              <a:rPr lang="zh-CN" altLang="en-US" sz="1000" dirty="0"/>
              <a:t>窗帘控制系统类</a:t>
            </a:r>
            <a:endParaRPr lang="zh-CN" altLang="en-US" sz="1000" dirty="0"/>
          </a:p>
        </p:txBody>
      </p:sp>
      <p:sp>
        <p:nvSpPr>
          <p:cNvPr id="70" name="Text Box 11"/>
          <p:cNvSpPr txBox="1">
            <a:spLocks noChangeArrowheads="1"/>
          </p:cNvSpPr>
          <p:nvPr/>
        </p:nvSpPr>
        <p:spPr bwMode="auto">
          <a:xfrm>
            <a:off x="852793" y="3914186"/>
            <a:ext cx="6351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kumimoji="1"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/>
            <a:r>
              <a:rPr lang="en-US" altLang="zh-CN" sz="1000" dirty="0"/>
              <a:t>IoT</a:t>
            </a:r>
            <a:r>
              <a:rPr lang="zh-CN" altLang="en-US" sz="1000" dirty="0"/>
              <a:t>网关</a:t>
            </a:r>
            <a:endParaRPr lang="zh-CN" altLang="en-US" sz="1000" dirty="0"/>
          </a:p>
        </p:txBody>
      </p:sp>
      <p:sp>
        <p:nvSpPr>
          <p:cNvPr id="71" name="Text Box 11"/>
          <p:cNvSpPr txBox="1">
            <a:spLocks noChangeArrowheads="1"/>
          </p:cNvSpPr>
          <p:nvPr/>
        </p:nvSpPr>
        <p:spPr bwMode="auto">
          <a:xfrm>
            <a:off x="2464021" y="3914186"/>
            <a:ext cx="8258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kumimoji="1"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/>
            <a:r>
              <a:rPr lang="zh-CN" altLang="en-US" sz="1000" dirty="0"/>
              <a:t>空白传感器</a:t>
            </a:r>
            <a:endParaRPr lang="zh-CN" altLang="en-US" sz="1000" dirty="0"/>
          </a:p>
        </p:txBody>
      </p:sp>
      <p:sp>
        <p:nvSpPr>
          <p:cNvPr id="72" name="Text Box 11"/>
          <p:cNvSpPr txBox="1">
            <a:spLocks noChangeArrowheads="1"/>
          </p:cNvSpPr>
          <p:nvPr/>
        </p:nvSpPr>
        <p:spPr bwMode="auto">
          <a:xfrm>
            <a:off x="3963738" y="3914186"/>
            <a:ext cx="127762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kumimoji="1"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/>
            <a:r>
              <a:rPr lang="en-US" altLang="zh-CN" sz="1000" dirty="0" err="1"/>
              <a:t>WiFi+IoT</a:t>
            </a:r>
            <a:r>
              <a:rPr lang="zh-CN" altLang="en-US" sz="1000" dirty="0"/>
              <a:t>融合网关</a:t>
            </a:r>
            <a:r>
              <a:rPr lang="en-US" altLang="zh-CN" sz="1000" dirty="0"/>
              <a:t> </a:t>
            </a:r>
            <a:endParaRPr lang="en-US" altLang="zh-CN" sz="1000" dirty="0"/>
          </a:p>
          <a:p>
            <a:pPr algn="ctr"/>
            <a:r>
              <a:rPr lang="zh-CN" altLang="en-US" sz="1000" dirty="0"/>
              <a:t>有四个</a:t>
            </a:r>
            <a:r>
              <a:rPr lang="zh-CN" altLang="en-US" sz="1000" dirty="0"/>
              <a:t>网口</a:t>
            </a:r>
            <a:endParaRPr lang="zh-CN" altLang="en-US" sz="1000" dirty="0"/>
          </a:p>
        </p:txBody>
      </p:sp>
      <p:sp>
        <p:nvSpPr>
          <p:cNvPr id="74" name="文本框 73"/>
          <p:cNvSpPr txBox="1"/>
          <p:nvPr/>
        </p:nvSpPr>
        <p:spPr>
          <a:xfrm>
            <a:off x="10505254" y="3914186"/>
            <a:ext cx="14068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/>
              <a:t>电教物联融合系统类</a:t>
            </a:r>
            <a:endParaRPr lang="zh-CN" altLang="en-US" sz="1000" dirty="0"/>
          </a:p>
        </p:txBody>
      </p:sp>
      <p:sp>
        <p:nvSpPr>
          <p:cNvPr id="75" name="Text Box 11"/>
          <p:cNvSpPr txBox="1">
            <a:spLocks noChangeArrowheads="1"/>
          </p:cNvSpPr>
          <p:nvPr/>
        </p:nvSpPr>
        <p:spPr bwMode="auto">
          <a:xfrm>
            <a:off x="585011" y="5758493"/>
            <a:ext cx="10823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kumimoji="1"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1000" dirty="0"/>
              <a:t>智能情景系统类</a:t>
            </a:r>
            <a:endParaRPr lang="zh-CN" altLang="en-US" sz="1000" dirty="0"/>
          </a:p>
        </p:txBody>
      </p:sp>
      <p:sp>
        <p:nvSpPr>
          <p:cNvPr id="76" name="Text Box 11"/>
          <p:cNvSpPr txBox="1">
            <a:spLocks noChangeArrowheads="1"/>
          </p:cNvSpPr>
          <p:nvPr/>
        </p:nvSpPr>
        <p:spPr bwMode="auto">
          <a:xfrm>
            <a:off x="2133935" y="5758493"/>
            <a:ext cx="133882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kumimoji="1"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1000" dirty="0"/>
              <a:t>智能视频融合系统类</a:t>
            </a:r>
            <a:endParaRPr lang="zh-CN" altLang="en-US" sz="1000" dirty="0"/>
          </a:p>
        </p:txBody>
      </p:sp>
      <p:sp>
        <p:nvSpPr>
          <p:cNvPr id="77" name="Text Box 11"/>
          <p:cNvSpPr txBox="1">
            <a:spLocks noChangeArrowheads="1"/>
          </p:cNvSpPr>
          <p:nvPr/>
        </p:nvSpPr>
        <p:spPr bwMode="auto">
          <a:xfrm>
            <a:off x="4139124" y="5758493"/>
            <a:ext cx="8258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kumimoji="1"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1000" dirty="0"/>
              <a:t>环境感知类</a:t>
            </a:r>
            <a:endParaRPr lang="zh-CN" altLang="en-US" sz="1000" dirty="0"/>
          </a:p>
        </p:txBody>
      </p:sp>
      <p:sp>
        <p:nvSpPr>
          <p:cNvPr id="78" name="Text Box 11"/>
          <p:cNvSpPr txBox="1">
            <a:spLocks noChangeArrowheads="1"/>
          </p:cNvSpPr>
          <p:nvPr/>
        </p:nvSpPr>
        <p:spPr bwMode="auto">
          <a:xfrm>
            <a:off x="5792402" y="5758493"/>
            <a:ext cx="8258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kumimoji="1"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1000" dirty="0"/>
              <a:t>设备感知类</a:t>
            </a:r>
            <a:endParaRPr lang="zh-CN" altLang="en-US" sz="1000" dirty="0"/>
          </a:p>
        </p:txBody>
      </p:sp>
      <p:sp>
        <p:nvSpPr>
          <p:cNvPr id="50" name="Text Box 12"/>
          <p:cNvSpPr txBox="1">
            <a:spLocks noChangeArrowheads="1"/>
          </p:cNvSpPr>
          <p:nvPr/>
        </p:nvSpPr>
        <p:spPr bwMode="auto">
          <a:xfrm>
            <a:off x="7152742" y="5758493"/>
            <a:ext cx="1342843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zh-CN" altLang="en-US" sz="1000" dirty="0"/>
              <a:t>“被联接”的符号</a:t>
            </a:r>
            <a:endParaRPr lang="zh-CN" altLang="en-US" sz="1000" dirty="0"/>
          </a:p>
        </p:txBody>
      </p:sp>
      <p:sp>
        <p:nvSpPr>
          <p:cNvPr id="51" name="Text Box 127"/>
          <p:cNvSpPr txBox="1">
            <a:spLocks noChangeArrowheads="1"/>
          </p:cNvSpPr>
          <p:nvPr/>
        </p:nvSpPr>
        <p:spPr bwMode="auto">
          <a:xfrm>
            <a:off x="419965" y="259771"/>
            <a:ext cx="172354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kumimoji="1"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物联网产品</a:t>
            </a:r>
            <a:endParaRPr kumimoji="1" lang="zh-CN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6613" y="5064058"/>
            <a:ext cx="368300" cy="4064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1184" y="2946539"/>
            <a:ext cx="819428" cy="84071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1684" y="4830223"/>
            <a:ext cx="814231" cy="83538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9631" y="5031909"/>
            <a:ext cx="1173938" cy="432009"/>
          </a:xfrm>
          <a:prstGeom prst="rect">
            <a:avLst/>
          </a:prstGeom>
        </p:spPr>
      </p:pic>
      <p:sp>
        <p:nvSpPr>
          <p:cNvPr id="49" name="Text Box 12"/>
          <p:cNvSpPr txBox="1">
            <a:spLocks noChangeArrowheads="1"/>
          </p:cNvSpPr>
          <p:nvPr/>
        </p:nvSpPr>
        <p:spPr bwMode="auto">
          <a:xfrm>
            <a:off x="8874538" y="5758493"/>
            <a:ext cx="1342843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zh-CN" altLang="en-US" sz="1000" dirty="0"/>
              <a:t>物联网控制器</a:t>
            </a:r>
            <a:endParaRPr lang="zh-CN" altLang="en-US" sz="1000" dirty="0"/>
          </a:p>
        </p:txBody>
      </p:sp>
      <p:sp>
        <p:nvSpPr>
          <p:cNvPr id="52" name="文本框 51"/>
          <p:cNvSpPr txBox="1"/>
          <p:nvPr/>
        </p:nvSpPr>
        <p:spPr>
          <a:xfrm>
            <a:off x="9050273" y="4912605"/>
            <a:ext cx="970915" cy="460375"/>
          </a:xfrm>
          <a:prstGeom prst="rect">
            <a:avLst/>
          </a:prstGeom>
          <a:noFill/>
          <a:scene3d>
            <a:camera prst="isometricOffAxis1Top">
              <a:rot lat="18937474" lon="3249926" rev="18948000"/>
            </a:camera>
            <a:lightRig rig="threePt" dir="t"/>
          </a:scene3d>
          <a:sp3d/>
        </p:spPr>
        <p:txBody>
          <a:bodyPr wrap="none" rtlCol="0">
            <a:spAutoFit/>
            <a:scene3d>
              <a:camera prst="isometricOffAxis2Top">
                <a:rot lat="18867562" lon="2346332" rev="19687462"/>
              </a:camera>
              <a:lightRig rig="threePt" dir="t"/>
            </a:scene3d>
          </a:bodyPr>
          <a:lstStyle/>
          <a:p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IPSIP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3476" y="5025559"/>
            <a:ext cx="1173938" cy="432009"/>
          </a:xfrm>
          <a:prstGeom prst="rect">
            <a:avLst/>
          </a:prstGeom>
        </p:spPr>
      </p:pic>
      <p:sp>
        <p:nvSpPr>
          <p:cNvPr id="6" name="Text Box 12"/>
          <p:cNvSpPr txBox="1">
            <a:spLocks noChangeArrowheads="1"/>
          </p:cNvSpPr>
          <p:nvPr/>
        </p:nvSpPr>
        <p:spPr bwMode="auto">
          <a:xfrm>
            <a:off x="10428383" y="5752143"/>
            <a:ext cx="1342843" cy="245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zh-CN" altLang="en-US" sz="1000" dirty="0"/>
              <a:t>物联网控制器可编辑</a:t>
            </a:r>
            <a:endParaRPr lang="zh-CN" altLang="en-US" sz="1000" dirty="0"/>
          </a:p>
        </p:txBody>
      </p:sp>
      <p:sp>
        <p:nvSpPr>
          <p:cNvPr id="9" name="文本框 8"/>
          <p:cNvSpPr txBox="1"/>
          <p:nvPr/>
        </p:nvSpPr>
        <p:spPr>
          <a:xfrm>
            <a:off x="10666348" y="4982455"/>
            <a:ext cx="716280" cy="306705"/>
          </a:xfrm>
          <a:prstGeom prst="rect">
            <a:avLst/>
          </a:prstGeom>
          <a:noFill/>
          <a:scene3d>
            <a:camera prst="isometricOffAxis1Top">
              <a:rot lat="18937474" lon="3249926" rev="18948000"/>
            </a:camera>
            <a:lightRig rig="threePt" dir="t"/>
          </a:scene3d>
          <a:sp3d/>
        </p:spPr>
        <p:txBody>
          <a:bodyPr wrap="none" rtlCol="0">
            <a:spAutoFit/>
            <a:scene3d>
              <a:camera prst="isometricOffAxis2Top">
                <a:rot lat="18867562" lon="2346332" rev="19687462"/>
              </a:camera>
              <a:lightRig rig="threePt" dir="t"/>
            </a:scene3d>
          </a:bodyPr>
          <a:lstStyle/>
          <a:p>
            <a:r>
              <a:rPr lang="zh-CN" altLang="en-US" sz="1400" b="1" dirty="0">
                <a:solidFill>
                  <a:schemeClr val="bg1"/>
                </a:solidFill>
              </a:rPr>
              <a:t>可编辑</a:t>
            </a:r>
            <a:endParaRPr lang="zh-CN" altLang="en-US" sz="1400" b="1" dirty="0">
              <a:solidFill>
                <a:schemeClr val="bg1"/>
              </a:solidFill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6630" y="3150890"/>
            <a:ext cx="1173943" cy="432011"/>
          </a:xfrm>
          <a:prstGeom prst="rect">
            <a:avLst/>
          </a:prstGeom>
        </p:spPr>
      </p:pic>
      <p:sp>
        <p:nvSpPr>
          <p:cNvPr id="57" name="Text Box 11"/>
          <p:cNvSpPr txBox="1">
            <a:spLocks noChangeArrowheads="1"/>
          </p:cNvSpPr>
          <p:nvPr/>
        </p:nvSpPr>
        <p:spPr bwMode="auto">
          <a:xfrm>
            <a:off x="5892764" y="3914186"/>
            <a:ext cx="125226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kumimoji="1"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/>
            <a:r>
              <a:rPr lang="en-US" altLang="zh-CN" sz="1000" dirty="0" err="1"/>
              <a:t>WiFi+IoT</a:t>
            </a:r>
            <a:r>
              <a:rPr lang="zh-CN" altLang="en-US" sz="1000" dirty="0"/>
              <a:t>融合网关</a:t>
            </a:r>
            <a:endParaRPr lang="zh-CN" altLang="en-US" sz="1000" dirty="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7535" y="3150889"/>
            <a:ext cx="1173946" cy="432012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127"/>
          <p:cNvSpPr txBox="1">
            <a:spLocks noChangeArrowheads="1"/>
          </p:cNvSpPr>
          <p:nvPr/>
        </p:nvSpPr>
        <p:spPr bwMode="auto">
          <a:xfrm>
            <a:off x="419965" y="250246"/>
            <a:ext cx="1233170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>
              <a:spcBef>
                <a:spcPct val="0"/>
              </a:spcBef>
            </a:pPr>
            <a:r>
              <a:rPr kumimoji="1"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X-LINK</a:t>
            </a:r>
            <a:endParaRPr kumimoji="1" lang="zh-CN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cxnSp>
        <p:nvCxnSpPr>
          <p:cNvPr id="9" name="直线连接符 2"/>
          <p:cNvCxnSpPr/>
          <p:nvPr/>
        </p:nvCxnSpPr>
        <p:spPr>
          <a:xfrm>
            <a:off x="518558" y="799984"/>
            <a:ext cx="3133053" cy="0"/>
          </a:xfrm>
          <a:prstGeom prst="line">
            <a:avLst/>
          </a:prstGeom>
          <a:ln w="57150">
            <a:gradFill>
              <a:gsLst>
                <a:gs pos="35000">
                  <a:srgbClr val="3266B4"/>
                </a:gs>
                <a:gs pos="100000">
                  <a:srgbClr val="92D050"/>
                </a:gs>
              </a:gsLst>
              <a:lin ang="4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1921" y="1168156"/>
            <a:ext cx="1115414" cy="800885"/>
          </a:xfrm>
          <a:prstGeom prst="rect">
            <a:avLst/>
          </a:prstGeom>
        </p:spPr>
      </p:pic>
      <p:sp>
        <p:nvSpPr>
          <p:cNvPr id="22" name="文本框 21"/>
          <p:cNvSpPr txBox="1"/>
          <p:nvPr/>
        </p:nvSpPr>
        <p:spPr>
          <a:xfrm>
            <a:off x="4458719" y="1410740"/>
            <a:ext cx="784519" cy="306705"/>
          </a:xfrm>
          <a:prstGeom prst="rect">
            <a:avLst/>
          </a:prstGeom>
          <a:noFill/>
          <a:scene3d>
            <a:camera prst="perspective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solidFill>
                  <a:srgbClr val="3363B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可编辑</a:t>
            </a:r>
            <a:endParaRPr lang="zh-CN" altLang="en-US" sz="1400" b="1" dirty="0">
              <a:solidFill>
                <a:srgbClr val="3363B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8503" y="1359432"/>
            <a:ext cx="969799" cy="597023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 rot="253019">
            <a:off x="6395381" y="1414653"/>
            <a:ext cx="723275" cy="307777"/>
          </a:xfrm>
          <a:prstGeom prst="rect">
            <a:avLst/>
          </a:prstGeom>
          <a:noFill/>
          <a:scene3d>
            <a:camera prst="isometricOffAxis1Top">
              <a:rot lat="18937473" lon="3249925" rev="18528000"/>
            </a:camera>
            <a:lightRig rig="threePt" dir="t"/>
          </a:scene3d>
          <a:sp3d/>
        </p:spPr>
        <p:txBody>
          <a:bodyPr wrap="square" rtlCol="0">
            <a:spAutoFit/>
            <a:scene3d>
              <a:camera prst="isometricOffAxis2Top">
                <a:rot lat="18867562" lon="2346332" rev="19687462"/>
              </a:camera>
              <a:lightRig rig="threePt" dir="t"/>
            </a:scene3d>
          </a:bodyPr>
          <a:lstStyle/>
          <a:p>
            <a:r>
              <a:rPr lang="zh-CN" altLang="en-US" sz="1400" b="1" dirty="0">
                <a:solidFill>
                  <a:srgbClr val="3363B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可编辑</a:t>
            </a:r>
            <a:endParaRPr lang="zh-CN" altLang="en-US" sz="1400" b="1" dirty="0">
              <a:solidFill>
                <a:srgbClr val="3363B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Text Box 12"/>
          <p:cNvSpPr txBox="1">
            <a:spLocks noChangeArrowheads="1"/>
          </p:cNvSpPr>
          <p:nvPr/>
        </p:nvSpPr>
        <p:spPr bwMode="auto">
          <a:xfrm>
            <a:off x="447675" y="2063593"/>
            <a:ext cx="1342843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zh-CN" altLang="en-US" sz="1000" dirty="0"/>
              <a:t>小信云联</a:t>
            </a:r>
            <a:endParaRPr lang="zh-CN" altLang="en-US" sz="1000" dirty="0"/>
          </a:p>
        </p:txBody>
      </p:sp>
      <p:sp>
        <p:nvSpPr>
          <p:cNvPr id="31" name="Text Box 7"/>
          <p:cNvSpPr txBox="1">
            <a:spLocks noChangeArrowheads="1"/>
          </p:cNvSpPr>
          <p:nvPr/>
        </p:nvSpPr>
        <p:spPr bwMode="auto">
          <a:xfrm>
            <a:off x="6199583" y="2029671"/>
            <a:ext cx="7729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kumimoji="1"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1000" dirty="0"/>
              <a:t>通用的云</a:t>
            </a:r>
            <a:r>
              <a:rPr lang="en-US" altLang="zh-CN" sz="1000" dirty="0"/>
              <a:t>2</a:t>
            </a:r>
            <a:endParaRPr lang="zh-CN" altLang="en-US" sz="1000" dirty="0"/>
          </a:p>
        </p:txBody>
      </p:sp>
      <p:sp>
        <p:nvSpPr>
          <p:cNvPr id="32" name="Text Box 12"/>
          <p:cNvSpPr txBox="1">
            <a:spLocks noChangeArrowheads="1"/>
          </p:cNvSpPr>
          <p:nvPr/>
        </p:nvSpPr>
        <p:spPr bwMode="auto">
          <a:xfrm>
            <a:off x="2717603" y="2029671"/>
            <a:ext cx="5693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kumimoji="1"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/>
            <a:r>
              <a:rPr lang="zh-CN" altLang="en-US" sz="1000" dirty="0"/>
              <a:t>信云联</a:t>
            </a:r>
            <a:endParaRPr lang="zh-CN" altLang="en-US" sz="1000" dirty="0"/>
          </a:p>
        </p:txBody>
      </p:sp>
      <p:sp>
        <p:nvSpPr>
          <p:cNvPr id="33" name="Text Box 12"/>
          <p:cNvSpPr txBox="1">
            <a:spLocks noChangeArrowheads="1"/>
          </p:cNvSpPr>
          <p:nvPr/>
        </p:nvSpPr>
        <p:spPr bwMode="auto">
          <a:xfrm>
            <a:off x="4470269" y="2029671"/>
            <a:ext cx="7729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kumimoji="1"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1000" dirty="0"/>
              <a:t>通用的云</a:t>
            </a:r>
            <a:r>
              <a:rPr lang="en-US" altLang="zh-CN" sz="1000" dirty="0"/>
              <a:t>1</a:t>
            </a:r>
            <a:endParaRPr lang="zh-CN" altLang="en-US" sz="10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569" y="1154062"/>
            <a:ext cx="800344" cy="82113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2124" y="1131961"/>
            <a:ext cx="800344" cy="82113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Box 127"/>
          <p:cNvSpPr txBox="1">
            <a:spLocks noChangeArrowheads="1"/>
          </p:cNvSpPr>
          <p:nvPr/>
        </p:nvSpPr>
        <p:spPr bwMode="auto">
          <a:xfrm>
            <a:off x="419965" y="259771"/>
            <a:ext cx="218521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kumimoji="1"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通用产品图标</a:t>
            </a:r>
            <a:r>
              <a:rPr kumimoji="1"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3</a:t>
            </a:r>
            <a:endParaRPr kumimoji="1" lang="zh-CN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11" name="Text Box 7"/>
          <p:cNvSpPr txBox="1">
            <a:spLocks noChangeArrowheads="1"/>
          </p:cNvSpPr>
          <p:nvPr/>
        </p:nvSpPr>
        <p:spPr bwMode="auto">
          <a:xfrm>
            <a:off x="2239961" y="2435375"/>
            <a:ext cx="1392876" cy="3987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云虚拟图标</a:t>
            </a:r>
            <a:endParaRPr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ctr"/>
            <a:r>
              <a:rPr lang="en-GB" altLang="zh-CN" sz="1000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aSV</a:t>
            </a:r>
            <a:endParaRPr lang="en-GB" altLang="zh-CN" sz="1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2" name="Text Box 12"/>
          <p:cNvSpPr txBox="1">
            <a:spLocks noChangeArrowheads="1"/>
          </p:cNvSpPr>
          <p:nvPr/>
        </p:nvSpPr>
        <p:spPr bwMode="auto">
          <a:xfrm>
            <a:off x="401351" y="2450858"/>
            <a:ext cx="1342843" cy="3987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云虚拟图标</a:t>
            </a:r>
            <a:endParaRPr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ctr"/>
            <a:r>
              <a:rPr lang="en-GB" altLang="zh-CN" sz="1000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aSec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6" name="Text Box 33"/>
          <p:cNvSpPr txBox="1">
            <a:spLocks noChangeArrowheads="1"/>
          </p:cNvSpPr>
          <p:nvPr/>
        </p:nvSpPr>
        <p:spPr bwMode="auto">
          <a:xfrm>
            <a:off x="3987816" y="2435375"/>
            <a:ext cx="1506510" cy="3987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云虚拟图标</a:t>
            </a:r>
            <a:endParaRPr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ctr"/>
            <a:r>
              <a:rPr lang="en-GB" altLang="zh-CN" sz="1000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aNET</a:t>
            </a:r>
            <a:endParaRPr lang="en-GB" altLang="zh-CN" sz="1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0" name="Text Box 11"/>
          <p:cNvSpPr txBox="1">
            <a:spLocks noChangeArrowheads="1"/>
          </p:cNvSpPr>
          <p:nvPr/>
        </p:nvSpPr>
        <p:spPr bwMode="auto">
          <a:xfrm>
            <a:off x="5837782" y="2426920"/>
            <a:ext cx="1458991" cy="3987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云虚拟图标</a:t>
            </a:r>
            <a:endParaRPr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ctr"/>
            <a:r>
              <a:rPr lang="en-GB" altLang="zh-CN" sz="1000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aSAN</a:t>
            </a:r>
            <a:endParaRPr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990103" y="4262393"/>
            <a:ext cx="1625600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虚拟机承载</a:t>
            </a:r>
            <a:r>
              <a:rPr kumimoji="1" lang="en-GB" altLang="zh-CN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APP-</a:t>
            </a:r>
            <a:r>
              <a:rPr kumimoji="1"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可改文字</a:t>
            </a:r>
            <a:endParaRPr kumimoji="1"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6345176" y="4181821"/>
            <a:ext cx="5693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交换机</a:t>
            </a:r>
            <a:endParaRPr kumimoji="1"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7583270" y="2427119"/>
            <a:ext cx="159530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平台示意图，可替换文字</a:t>
            </a:r>
            <a:endParaRPr kumimoji="1"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779433" y="4262392"/>
            <a:ext cx="5693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虚拟机</a:t>
            </a:r>
            <a:endParaRPr kumimoji="1"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2408505" y="4262392"/>
            <a:ext cx="10727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虚拟机承载</a:t>
            </a:r>
            <a:r>
              <a:rPr kumimoji="1" lang="en-GB" altLang="zh-CN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endParaRPr kumimoji="1" lang="en-GB" altLang="zh-CN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662087" y="1422681"/>
            <a:ext cx="820539" cy="892939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339432" y="1422680"/>
            <a:ext cx="1178596" cy="773287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4203108" y="1445154"/>
            <a:ext cx="931790" cy="830403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972423" y="1447233"/>
            <a:ext cx="1101992" cy="810900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779433" y="2985693"/>
            <a:ext cx="656308" cy="1009323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2519539" y="3012036"/>
            <a:ext cx="684988" cy="1063264"/>
          </a:xfrm>
          <a:prstGeom prst="rect">
            <a:avLst/>
          </a:prstGeom>
        </p:spPr>
      </p:pic>
      <p:pic>
        <p:nvPicPr>
          <p:cNvPr id="36" name="图片 35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5841905" y="3000245"/>
            <a:ext cx="1538889" cy="1075055"/>
          </a:xfrm>
          <a:prstGeom prst="rect">
            <a:avLst/>
          </a:prstGeom>
        </p:spPr>
      </p:pic>
      <p:pic>
        <p:nvPicPr>
          <p:cNvPr id="37" name="图片 36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7769157" y="2985692"/>
            <a:ext cx="1467553" cy="1034505"/>
          </a:xfrm>
          <a:prstGeom prst="rect">
            <a:avLst/>
          </a:prstGeom>
        </p:spPr>
      </p:pic>
      <p:sp>
        <p:nvSpPr>
          <p:cNvPr id="30" name="Text Box 11"/>
          <p:cNvSpPr txBox="1">
            <a:spLocks noChangeArrowheads="1"/>
          </p:cNvSpPr>
          <p:nvPr/>
        </p:nvSpPr>
        <p:spPr bwMode="auto">
          <a:xfrm>
            <a:off x="7637063" y="4181821"/>
            <a:ext cx="1855878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虚拟化服务器</a:t>
            </a:r>
            <a:endParaRPr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cxnSp>
        <p:nvCxnSpPr>
          <p:cNvPr id="3" name="直线连接符 2"/>
          <p:cNvCxnSpPr/>
          <p:nvPr/>
        </p:nvCxnSpPr>
        <p:spPr>
          <a:xfrm>
            <a:off x="518558" y="799984"/>
            <a:ext cx="3133053" cy="0"/>
          </a:xfrm>
          <a:prstGeom prst="line">
            <a:avLst/>
          </a:prstGeom>
          <a:ln w="57150">
            <a:gradFill>
              <a:gsLst>
                <a:gs pos="35000">
                  <a:srgbClr val="3266B4"/>
                </a:gs>
                <a:gs pos="100000">
                  <a:srgbClr val="92D050"/>
                </a:gs>
              </a:gsLst>
              <a:lin ang="4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6789" y="1310060"/>
            <a:ext cx="1408269" cy="992315"/>
          </a:xfrm>
          <a:prstGeom prst="rect">
            <a:avLst/>
          </a:prstGeom>
        </p:spPr>
      </p:pic>
      <p:sp>
        <p:nvSpPr>
          <p:cNvPr id="25" name="Text Box 11"/>
          <p:cNvSpPr txBox="1">
            <a:spLocks noChangeArrowheads="1"/>
          </p:cNvSpPr>
          <p:nvPr/>
        </p:nvSpPr>
        <p:spPr bwMode="auto">
          <a:xfrm>
            <a:off x="7322701" y="1481474"/>
            <a:ext cx="1855878" cy="307777"/>
          </a:xfrm>
          <a:prstGeom prst="rect">
            <a:avLst/>
          </a:prstGeom>
          <a:noFill/>
          <a:ln>
            <a:noFill/>
          </a:ln>
          <a:effectLst/>
          <a:scene3d>
            <a:camera prst="isometricOffAxis2Top">
              <a:rot lat="19566866" lon="3043816" rev="17882361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  <a:scene3d>
              <a:camera prst="isometricOffAxis2Top">
                <a:rot lat="19200000" lon="1800000" rev="18600000"/>
              </a:camera>
              <a:lightRig rig="threePt" dir="t"/>
            </a:scene3d>
          </a:bodyPr>
          <a:lstStyle/>
          <a:p>
            <a:pPr lvl="1" algn="ctr"/>
            <a:r>
              <a:rPr lang="zh-CN" altLang="en-US" sz="1400" b="1" spc="300" dirty="0" smtClean="0">
                <a:solidFill>
                  <a:srgbClr val="01398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可编辑</a:t>
            </a:r>
            <a:endParaRPr lang="zh-CN" altLang="en-US" sz="1400" b="1" spc="300" dirty="0">
              <a:solidFill>
                <a:srgbClr val="01398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7091" y="3123970"/>
            <a:ext cx="664702" cy="1025978"/>
          </a:xfrm>
          <a:prstGeom prst="rect">
            <a:avLst/>
          </a:prstGeom>
        </p:spPr>
      </p:pic>
      <p:sp>
        <p:nvSpPr>
          <p:cNvPr id="28" name="文本框 27"/>
          <p:cNvSpPr txBox="1"/>
          <p:nvPr/>
        </p:nvSpPr>
        <p:spPr>
          <a:xfrm>
            <a:off x="4394716" y="3359524"/>
            <a:ext cx="646331" cy="276999"/>
          </a:xfrm>
          <a:prstGeom prst="rect">
            <a:avLst/>
          </a:prstGeom>
          <a:noFill/>
          <a:scene3d>
            <a:camera prst="isometricLeftDown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kumimoji="1" lang="zh-CN" altLang="en-US" sz="1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可编辑</a:t>
            </a:r>
            <a:endParaRPr kumimoji="1" lang="zh-CN" altLang="en-US" sz="1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Box 127"/>
          <p:cNvSpPr txBox="1">
            <a:spLocks noChangeArrowheads="1"/>
          </p:cNvSpPr>
          <p:nvPr/>
        </p:nvSpPr>
        <p:spPr bwMode="auto">
          <a:xfrm>
            <a:off x="419965" y="259771"/>
            <a:ext cx="264687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kumimoji="1"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深</a:t>
            </a:r>
            <a:r>
              <a:rPr kumimoji="1" lang="zh-CN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信服智安全</a:t>
            </a:r>
            <a:r>
              <a:rPr kumimoji="1"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产品</a:t>
            </a:r>
            <a:endParaRPr kumimoji="1" lang="zh-CN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892175" y="1147445"/>
            <a:ext cx="10307955" cy="1075055"/>
            <a:chOff x="1405" y="1807"/>
            <a:chExt cx="16233" cy="1693"/>
          </a:xfrm>
        </p:grpSpPr>
        <p:sp>
          <p:nvSpPr>
            <p:cNvPr id="11" name="Text Box 7"/>
            <p:cNvSpPr txBox="1">
              <a:spLocks noChangeArrowheads="1"/>
            </p:cNvSpPr>
            <p:nvPr/>
          </p:nvSpPr>
          <p:spPr bwMode="auto">
            <a:xfrm>
              <a:off x="4227" y="3112"/>
              <a:ext cx="2194" cy="3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ctr"/>
              <a:r>
                <a:rPr lang="en-GB" altLang="zh-CN" sz="1000" dirty="0" err="1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IPSec</a:t>
              </a:r>
              <a:r>
                <a:rPr lang="en-GB" altLang="zh-CN" sz="1000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 VPN</a:t>
              </a:r>
              <a:endPara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12" name="Text Box 12"/>
            <p:cNvSpPr txBox="1">
              <a:spLocks noChangeArrowheads="1"/>
            </p:cNvSpPr>
            <p:nvPr/>
          </p:nvSpPr>
          <p:spPr bwMode="auto">
            <a:xfrm>
              <a:off x="1405" y="3112"/>
              <a:ext cx="2115" cy="3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ctr"/>
              <a:r>
                <a:rPr lang="en-GB" altLang="zh-CN" sz="1000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VPN</a:t>
              </a:r>
              <a:endPara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16" name="Text Box 33"/>
            <p:cNvSpPr txBox="1">
              <a:spLocks noChangeArrowheads="1"/>
            </p:cNvSpPr>
            <p:nvPr/>
          </p:nvSpPr>
          <p:spPr bwMode="auto">
            <a:xfrm>
              <a:off x="7007" y="3112"/>
              <a:ext cx="2372" cy="3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ctr"/>
              <a:r>
                <a:rPr lang="en-GB" altLang="zh-CN" sz="1000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SSL VPN</a:t>
              </a:r>
              <a:endPara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20" name="Text Box 11"/>
            <p:cNvSpPr txBox="1">
              <a:spLocks noChangeArrowheads="1"/>
            </p:cNvSpPr>
            <p:nvPr/>
          </p:nvSpPr>
          <p:spPr bwMode="auto">
            <a:xfrm>
              <a:off x="9803" y="3112"/>
              <a:ext cx="2298" cy="3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ctr"/>
              <a:r>
                <a:rPr lang="en-GB" altLang="zh-CN" sz="1000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EMM</a:t>
              </a:r>
              <a:endPara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16468" y="3112"/>
              <a:ext cx="745" cy="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GB" altLang="zh-CN" sz="1000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WAF</a:t>
              </a:r>
              <a:endParaRPr kumimoji="1"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1805" y="1860"/>
              <a:ext cx="1562" cy="1162"/>
            </a:xfrm>
            <a:prstGeom prst="rect">
              <a:avLst/>
            </a:prstGeom>
          </p:spPr>
        </p:pic>
        <p:pic>
          <p:nvPicPr>
            <p:cNvPr id="26" name="图片 25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4595" y="1807"/>
              <a:ext cx="1704" cy="1268"/>
            </a:xfrm>
            <a:prstGeom prst="rect">
              <a:avLst/>
            </a:prstGeom>
          </p:spPr>
        </p:pic>
        <p:pic>
          <p:nvPicPr>
            <p:cNvPr id="27" name="图片 26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7497" y="1818"/>
              <a:ext cx="1676" cy="1247"/>
            </a:xfrm>
            <a:prstGeom prst="rect">
              <a:avLst/>
            </a:prstGeom>
          </p:spPr>
        </p:pic>
        <p:pic>
          <p:nvPicPr>
            <p:cNvPr id="31" name="图片 30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10386" y="1847"/>
              <a:ext cx="1597" cy="1188"/>
            </a:xfrm>
            <a:prstGeom prst="rect">
              <a:avLst/>
            </a:prstGeom>
          </p:spPr>
        </p:pic>
        <p:pic>
          <p:nvPicPr>
            <p:cNvPr id="32" name="图片 31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13234" y="1847"/>
              <a:ext cx="1597" cy="1188"/>
            </a:xfrm>
            <a:prstGeom prst="rect">
              <a:avLst/>
            </a:prstGeom>
          </p:spPr>
        </p:pic>
        <p:pic>
          <p:nvPicPr>
            <p:cNvPr id="33" name="图片 32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6042" y="1847"/>
              <a:ext cx="1597" cy="1188"/>
            </a:xfrm>
            <a:prstGeom prst="rect">
              <a:avLst/>
            </a:prstGeom>
          </p:spPr>
        </p:pic>
        <p:sp>
          <p:nvSpPr>
            <p:cNvPr id="30" name="Text Box 11"/>
            <p:cNvSpPr txBox="1">
              <a:spLocks noChangeArrowheads="1"/>
            </p:cNvSpPr>
            <p:nvPr/>
          </p:nvSpPr>
          <p:spPr bwMode="auto">
            <a:xfrm>
              <a:off x="12455" y="3112"/>
              <a:ext cx="2923" cy="3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ctr"/>
              <a:r>
                <a:rPr lang="en-GB" altLang="zh-CN" sz="1000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AC</a:t>
              </a:r>
              <a:endPara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1017270" y="2912110"/>
            <a:ext cx="10248265" cy="1137285"/>
            <a:chOff x="1602" y="3797"/>
            <a:chExt cx="16139" cy="1791"/>
          </a:xfrm>
        </p:grpSpPr>
        <p:sp>
          <p:nvSpPr>
            <p:cNvPr id="9" name="文本框 8"/>
            <p:cNvSpPr txBox="1"/>
            <p:nvPr/>
          </p:nvSpPr>
          <p:spPr>
            <a:xfrm>
              <a:off x="5028" y="5200"/>
              <a:ext cx="591" cy="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GB" altLang="zh-CN" sz="1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IPS</a:t>
              </a:r>
              <a:endParaRPr kumimoji="1"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7715" y="5200"/>
              <a:ext cx="993" cy="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GB" altLang="zh-CN" sz="1000" dirty="0" err="1">
                  <a:latin typeface="微软雅黑" panose="020B0503020204020204" pitchFamily="34" charset="-122"/>
                  <a:ea typeface="微软雅黑" panose="020B0503020204020204" pitchFamily="34" charset="-122"/>
                </a:rPr>
                <a:t>IDTrust</a:t>
              </a:r>
              <a:endParaRPr kumimoji="1"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10791" y="5200"/>
              <a:ext cx="541" cy="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GB" altLang="zh-CN" sz="1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AF</a:t>
              </a:r>
              <a:endParaRPr kumimoji="1"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13221" y="5200"/>
              <a:ext cx="1377" cy="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GB" altLang="zh-CN" sz="1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STA</a:t>
              </a:r>
              <a:endParaRPr kumimoji="1"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2166" y="5200"/>
              <a:ext cx="591" cy="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GB" altLang="zh-CN" sz="1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SIP</a:t>
              </a:r>
              <a:endParaRPr kumimoji="1"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34" name="图片 33"/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>
            <a:xfrm>
              <a:off x="1602" y="3828"/>
              <a:ext cx="1719" cy="1280"/>
            </a:xfrm>
            <a:prstGeom prst="rect">
              <a:avLst/>
            </a:prstGeom>
          </p:spPr>
        </p:pic>
        <p:pic>
          <p:nvPicPr>
            <p:cNvPr id="35" name="图片 34"/>
            <p:cNvPicPr>
              <a:picLocks noChangeAspect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>
            <a:xfrm>
              <a:off x="4533" y="3879"/>
              <a:ext cx="1582" cy="1178"/>
            </a:xfrm>
            <a:prstGeom prst="rect">
              <a:avLst/>
            </a:prstGeom>
          </p:spPr>
        </p:pic>
        <p:pic>
          <p:nvPicPr>
            <p:cNvPr id="36" name="图片 35"/>
            <p:cNvPicPr>
              <a:picLocks noChangeAspect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>
            <a:xfrm>
              <a:off x="7390" y="3856"/>
              <a:ext cx="1644" cy="1223"/>
            </a:xfrm>
            <a:prstGeom prst="rect">
              <a:avLst/>
            </a:prstGeom>
          </p:spPr>
        </p:pic>
        <p:pic>
          <p:nvPicPr>
            <p:cNvPr id="37" name="图片 36"/>
            <p:cNvPicPr>
              <a:picLocks noChangeAspect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>
            <a:xfrm>
              <a:off x="10250" y="3864"/>
              <a:ext cx="1622" cy="1207"/>
            </a:xfrm>
            <a:prstGeom prst="rect">
              <a:avLst/>
            </a:prstGeom>
          </p:spPr>
        </p:pic>
        <p:pic>
          <p:nvPicPr>
            <p:cNvPr id="38" name="图片 37"/>
            <p:cNvPicPr>
              <a:picLocks noChangeAspect="1"/>
            </p:cNvPicPr>
            <p:nvPr/>
          </p:nvPicPr>
          <p:blipFill>
            <a:blip r:embed="rId11"/>
            <a:srcRect/>
            <a:stretch>
              <a:fillRect/>
            </a:stretch>
          </p:blipFill>
          <p:spPr>
            <a:xfrm>
              <a:off x="13087" y="3856"/>
              <a:ext cx="1644" cy="1223"/>
            </a:xfrm>
            <a:prstGeom prst="rect">
              <a:avLst/>
            </a:prstGeom>
          </p:spPr>
        </p:pic>
        <p:pic>
          <p:nvPicPr>
            <p:cNvPr id="29" name="图片 28"/>
            <p:cNvPicPr>
              <a:picLocks noChangeAspect="1"/>
            </p:cNvPicPr>
            <p:nvPr/>
          </p:nvPicPr>
          <p:blipFill>
            <a:blip r:embed="rId12"/>
            <a:srcRect/>
            <a:stretch>
              <a:fillRect/>
            </a:stretch>
          </p:blipFill>
          <p:spPr>
            <a:xfrm>
              <a:off x="15939" y="3797"/>
              <a:ext cx="1802" cy="1341"/>
            </a:xfrm>
            <a:prstGeom prst="rect">
              <a:avLst/>
            </a:prstGeom>
          </p:spPr>
        </p:pic>
        <p:sp>
          <p:nvSpPr>
            <p:cNvPr id="41" name="文本框 1"/>
            <p:cNvSpPr txBox="1"/>
            <p:nvPr/>
          </p:nvSpPr>
          <p:spPr>
            <a:xfrm>
              <a:off x="16489" y="5200"/>
              <a:ext cx="702" cy="388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ajor"/>
          </p:style>
          <p:txBody>
            <a:bodyPr wrap="none" rtlCol="0">
              <a:spAutoFit/>
            </a:bodyPr>
            <a:lstStyle>
              <a:lvl1pPr>
                <a:defRPr>
                  <a:latin typeface="+mj-lt"/>
                  <a:ea typeface="+mj-ea"/>
                  <a:cs typeface="+mj-cs"/>
                </a:defRPr>
              </a:lvl1pPr>
              <a:lvl2pPr>
                <a:defRPr>
                  <a:latin typeface="+mj-lt"/>
                  <a:ea typeface="+mj-ea"/>
                  <a:cs typeface="+mj-cs"/>
                </a:defRPr>
              </a:lvl2pPr>
              <a:lvl3pPr>
                <a:defRPr>
                  <a:latin typeface="+mj-lt"/>
                  <a:ea typeface="+mj-ea"/>
                  <a:cs typeface="+mj-cs"/>
                </a:defRPr>
              </a:lvl3pPr>
              <a:lvl4pPr>
                <a:defRPr>
                  <a:latin typeface="+mj-lt"/>
                  <a:ea typeface="+mj-ea"/>
                  <a:cs typeface="+mj-cs"/>
                </a:defRPr>
              </a:lvl4pPr>
              <a:lvl5pPr>
                <a:defRPr>
                  <a:latin typeface="+mj-lt"/>
                  <a:ea typeface="+mj-ea"/>
                  <a:cs typeface="+mj-cs"/>
                </a:defRPr>
              </a:lvl5pPr>
              <a:lvl6pPr>
                <a:defRPr>
                  <a:latin typeface="+mj-lt"/>
                  <a:ea typeface="+mj-ea"/>
                  <a:cs typeface="+mj-cs"/>
                </a:defRPr>
              </a:lvl6pPr>
              <a:lvl7pPr>
                <a:defRPr>
                  <a:latin typeface="+mj-lt"/>
                  <a:ea typeface="+mj-ea"/>
                  <a:cs typeface="+mj-cs"/>
                </a:defRPr>
              </a:lvl7pPr>
              <a:lvl8pPr>
                <a:defRPr>
                  <a:latin typeface="+mj-lt"/>
                  <a:ea typeface="+mj-ea"/>
                  <a:cs typeface="+mj-cs"/>
                </a:defRPr>
              </a:lvl8pPr>
              <a:lvl9pPr>
                <a:defRPr>
                  <a:latin typeface="+mj-lt"/>
                  <a:ea typeface="+mj-ea"/>
                  <a:cs typeface="+mj-cs"/>
                </a:defRPr>
              </a:lvl9pPr>
            </a:lstStyle>
            <a:p>
              <a:pPr algn="ctr"/>
              <a:r>
                <a:rPr kumimoji="1" lang="en-GB" altLang="zh-CN" sz="1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DAS</a:t>
              </a:r>
              <a:endParaRPr kumimoji="1"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3" name="直线连接符 2"/>
          <p:cNvCxnSpPr/>
          <p:nvPr/>
        </p:nvCxnSpPr>
        <p:spPr>
          <a:xfrm>
            <a:off x="518558" y="799984"/>
            <a:ext cx="3133053" cy="0"/>
          </a:xfrm>
          <a:prstGeom prst="line">
            <a:avLst/>
          </a:prstGeom>
          <a:ln w="57150">
            <a:gradFill>
              <a:gsLst>
                <a:gs pos="35000">
                  <a:srgbClr val="3266B4"/>
                </a:gs>
                <a:gs pos="100000">
                  <a:srgbClr val="92D050"/>
                </a:gs>
              </a:gsLst>
              <a:lin ang="4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组合 1"/>
          <p:cNvGrpSpPr/>
          <p:nvPr/>
        </p:nvGrpSpPr>
        <p:grpSpPr>
          <a:xfrm>
            <a:off x="1017270" y="4739005"/>
            <a:ext cx="10170160" cy="1216025"/>
            <a:chOff x="1602" y="5997"/>
            <a:chExt cx="16016" cy="1915"/>
          </a:xfrm>
        </p:grpSpPr>
        <p:sp>
          <p:nvSpPr>
            <p:cNvPr id="28" name="文本框 27"/>
            <p:cNvSpPr txBox="1"/>
            <p:nvPr/>
          </p:nvSpPr>
          <p:spPr>
            <a:xfrm>
              <a:off x="5052" y="7284"/>
              <a:ext cx="543" cy="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GB" altLang="zh-CN" sz="1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SC</a:t>
              </a:r>
              <a:endParaRPr kumimoji="1"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7835" y="7284"/>
              <a:ext cx="753" cy="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GB" altLang="zh-CN" sz="1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APM</a:t>
              </a:r>
              <a:endParaRPr kumimoji="1"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10017" y="7284"/>
              <a:ext cx="2088" cy="6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GB" altLang="zh-CN" sz="1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SIG</a:t>
              </a:r>
              <a:endParaRPr kumimoji="1" lang="en-GB" altLang="zh-CN" sz="1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kumimoji="1" lang="zh-CN" altLang="en-US" sz="1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物联网接入安全网关</a:t>
              </a:r>
              <a:endParaRPr kumimoji="1"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12972" y="7284"/>
              <a:ext cx="2399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GB" altLang="zh-CN" sz="1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SIMP</a:t>
              </a:r>
              <a:endParaRPr kumimoji="1" lang="en-GB" altLang="zh-CN" sz="1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kumimoji="1" lang="zh-CN" altLang="en-US" sz="1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物联网安管理平台</a:t>
              </a:r>
              <a:endParaRPr kumimoji="1"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3" name="文本框 42"/>
            <p:cNvSpPr txBox="1"/>
            <p:nvPr/>
          </p:nvSpPr>
          <p:spPr>
            <a:xfrm>
              <a:off x="2184" y="7284"/>
              <a:ext cx="556" cy="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GB" altLang="zh-CN" sz="1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SG</a:t>
              </a:r>
              <a:endParaRPr kumimoji="1"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44" name="图片 43"/>
            <p:cNvPicPr>
              <a:picLocks noChangeAspect="1"/>
            </p:cNvPicPr>
            <p:nvPr/>
          </p:nvPicPr>
          <p:blipFill>
            <a:blip r:embed="rId13"/>
            <a:srcRect/>
            <a:stretch>
              <a:fillRect/>
            </a:stretch>
          </p:blipFill>
          <p:spPr>
            <a:xfrm>
              <a:off x="1602" y="5997"/>
              <a:ext cx="1719" cy="1280"/>
            </a:xfrm>
            <a:prstGeom prst="rect">
              <a:avLst/>
            </a:prstGeom>
          </p:spPr>
        </p:pic>
        <p:pic>
          <p:nvPicPr>
            <p:cNvPr id="45" name="图片 44"/>
            <p:cNvPicPr>
              <a:picLocks noChangeAspect="1"/>
            </p:cNvPicPr>
            <p:nvPr/>
          </p:nvPicPr>
          <p:blipFill>
            <a:blip r:embed="rId14"/>
            <a:srcRect/>
            <a:stretch>
              <a:fillRect/>
            </a:stretch>
          </p:blipFill>
          <p:spPr>
            <a:xfrm>
              <a:off x="4533" y="6048"/>
              <a:ext cx="1582" cy="1178"/>
            </a:xfrm>
            <a:prstGeom prst="rect">
              <a:avLst/>
            </a:prstGeom>
          </p:spPr>
        </p:pic>
        <p:pic>
          <p:nvPicPr>
            <p:cNvPr id="46" name="图片 45"/>
            <p:cNvPicPr>
              <a:picLocks noChangeAspect="1"/>
            </p:cNvPicPr>
            <p:nvPr/>
          </p:nvPicPr>
          <p:blipFill>
            <a:blip r:embed="rId15"/>
            <a:srcRect/>
            <a:stretch>
              <a:fillRect/>
            </a:stretch>
          </p:blipFill>
          <p:spPr>
            <a:xfrm>
              <a:off x="7420" y="6048"/>
              <a:ext cx="1582" cy="1178"/>
            </a:xfrm>
            <a:prstGeom prst="rect">
              <a:avLst/>
            </a:prstGeom>
          </p:spPr>
        </p:pic>
        <p:pic>
          <p:nvPicPr>
            <p:cNvPr id="47" name="图片 46"/>
            <p:cNvPicPr>
              <a:picLocks noChangeAspect="1"/>
            </p:cNvPicPr>
            <p:nvPr/>
          </p:nvPicPr>
          <p:blipFill>
            <a:blip r:embed="rId16"/>
            <a:srcRect/>
            <a:stretch>
              <a:fillRect/>
            </a:stretch>
          </p:blipFill>
          <p:spPr>
            <a:xfrm>
              <a:off x="10260" y="6041"/>
              <a:ext cx="1602" cy="1192"/>
            </a:xfrm>
            <a:prstGeom prst="rect">
              <a:avLst/>
            </a:prstGeom>
          </p:spPr>
        </p:pic>
        <p:pic>
          <p:nvPicPr>
            <p:cNvPr id="48" name="图片 47"/>
            <p:cNvPicPr>
              <a:picLocks noChangeAspect="1"/>
            </p:cNvPicPr>
            <p:nvPr/>
          </p:nvPicPr>
          <p:blipFill>
            <a:blip r:embed="rId17"/>
            <a:srcRect/>
            <a:stretch>
              <a:fillRect/>
            </a:stretch>
          </p:blipFill>
          <p:spPr>
            <a:xfrm>
              <a:off x="13131" y="6058"/>
              <a:ext cx="1557" cy="1159"/>
            </a:xfrm>
            <a:prstGeom prst="rect">
              <a:avLst/>
            </a:prstGeom>
          </p:spPr>
        </p:pic>
        <p:pic>
          <p:nvPicPr>
            <p:cNvPr id="49" name="图片 48"/>
            <p:cNvPicPr>
              <a:picLocks noChangeAspect="1"/>
            </p:cNvPicPr>
            <p:nvPr/>
          </p:nvPicPr>
          <p:blipFill>
            <a:blip r:embed="rId18"/>
            <a:srcRect/>
            <a:stretch>
              <a:fillRect/>
            </a:stretch>
          </p:blipFill>
          <p:spPr>
            <a:xfrm>
              <a:off x="16062" y="6058"/>
              <a:ext cx="1557" cy="1159"/>
            </a:xfrm>
            <a:prstGeom prst="rect">
              <a:avLst/>
            </a:prstGeom>
          </p:spPr>
        </p:pic>
        <p:sp>
          <p:nvSpPr>
            <p:cNvPr id="50" name="文本框 1"/>
            <p:cNvSpPr txBox="1"/>
            <p:nvPr/>
          </p:nvSpPr>
          <p:spPr>
            <a:xfrm>
              <a:off x="16261" y="7284"/>
              <a:ext cx="1159" cy="388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ajor"/>
          </p:style>
          <p:txBody>
            <a:bodyPr wrap="none" rtlCol="0">
              <a:spAutoFit/>
            </a:bodyPr>
            <a:lstStyle>
              <a:lvl1pPr>
                <a:defRPr>
                  <a:latin typeface="+mj-lt"/>
                  <a:ea typeface="+mj-ea"/>
                  <a:cs typeface="+mj-cs"/>
                </a:defRPr>
              </a:lvl1pPr>
              <a:lvl2pPr>
                <a:defRPr>
                  <a:latin typeface="+mj-lt"/>
                  <a:ea typeface="+mj-ea"/>
                  <a:cs typeface="+mj-cs"/>
                </a:defRPr>
              </a:lvl2pPr>
              <a:lvl3pPr>
                <a:defRPr>
                  <a:latin typeface="+mj-lt"/>
                  <a:ea typeface="+mj-ea"/>
                  <a:cs typeface="+mj-cs"/>
                </a:defRPr>
              </a:lvl3pPr>
              <a:lvl4pPr>
                <a:defRPr>
                  <a:latin typeface="+mj-lt"/>
                  <a:ea typeface="+mj-ea"/>
                  <a:cs typeface="+mj-cs"/>
                </a:defRPr>
              </a:lvl4pPr>
              <a:lvl5pPr>
                <a:defRPr>
                  <a:latin typeface="+mj-lt"/>
                  <a:ea typeface="+mj-ea"/>
                  <a:cs typeface="+mj-cs"/>
                </a:defRPr>
              </a:lvl5pPr>
              <a:lvl6pPr>
                <a:defRPr>
                  <a:latin typeface="+mj-lt"/>
                  <a:ea typeface="+mj-ea"/>
                  <a:cs typeface="+mj-cs"/>
                </a:defRPr>
              </a:lvl6pPr>
              <a:lvl7pPr>
                <a:defRPr>
                  <a:latin typeface="+mj-lt"/>
                  <a:ea typeface="+mj-ea"/>
                  <a:cs typeface="+mj-cs"/>
                </a:defRPr>
              </a:lvl7pPr>
              <a:lvl8pPr>
                <a:defRPr>
                  <a:latin typeface="+mj-lt"/>
                  <a:ea typeface="+mj-ea"/>
                  <a:cs typeface="+mj-cs"/>
                </a:defRPr>
              </a:lvl8pPr>
              <a:lvl9pPr>
                <a:defRPr>
                  <a:latin typeface="+mj-lt"/>
                  <a:ea typeface="+mj-ea"/>
                  <a:cs typeface="+mj-cs"/>
                </a:defRPr>
              </a:lvl9pPr>
            </a:lstStyle>
            <a:p>
              <a:pPr algn="ctr"/>
              <a:r>
                <a:rPr kumimoji="1" lang="en-GB" altLang="zh-CN" sz="1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SD-WAN</a:t>
              </a:r>
              <a:endParaRPr kumimoji="1"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Box 127"/>
          <p:cNvSpPr txBox="1">
            <a:spLocks noChangeArrowheads="1"/>
          </p:cNvSpPr>
          <p:nvPr/>
        </p:nvSpPr>
        <p:spPr bwMode="auto">
          <a:xfrm>
            <a:off x="419965" y="259771"/>
            <a:ext cx="264687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kumimoji="1"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深</a:t>
            </a:r>
            <a:r>
              <a:rPr kumimoji="1" lang="zh-CN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信服智安全</a:t>
            </a:r>
            <a:r>
              <a:rPr kumimoji="1"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产品</a:t>
            </a:r>
            <a:endParaRPr kumimoji="1" lang="zh-CN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cxnSp>
        <p:nvCxnSpPr>
          <p:cNvPr id="3" name="直线连接符 2"/>
          <p:cNvCxnSpPr/>
          <p:nvPr/>
        </p:nvCxnSpPr>
        <p:spPr>
          <a:xfrm>
            <a:off x="518558" y="799984"/>
            <a:ext cx="3133053" cy="0"/>
          </a:xfrm>
          <a:prstGeom prst="line">
            <a:avLst/>
          </a:prstGeom>
          <a:ln w="57150">
            <a:gradFill>
              <a:gsLst>
                <a:gs pos="35000">
                  <a:srgbClr val="3266B4"/>
                </a:gs>
                <a:gs pos="100000">
                  <a:srgbClr val="92D050"/>
                </a:gs>
              </a:gsLst>
              <a:lin ang="4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文本框 92"/>
          <p:cNvSpPr txBox="1"/>
          <p:nvPr>
            <p:custDataLst>
              <p:tags r:id="rId1"/>
            </p:custDataLst>
          </p:nvPr>
        </p:nvSpPr>
        <p:spPr>
          <a:xfrm>
            <a:off x="4951095" y="2008505"/>
            <a:ext cx="481330" cy="2463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kumimoji="1" lang="en-GB" altLang="zh-CN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MIG </a:t>
            </a:r>
            <a:endParaRPr kumimoji="1"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4" name="文本框 93"/>
          <p:cNvSpPr txBox="1"/>
          <p:nvPr>
            <p:custDataLst>
              <p:tags r:id="rId2"/>
            </p:custDataLst>
          </p:nvPr>
        </p:nvSpPr>
        <p:spPr>
          <a:xfrm>
            <a:off x="6762115" y="2008505"/>
            <a:ext cx="478155" cy="2463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kumimoji="1" lang="en-GB" altLang="zh-CN" sz="1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XSec</a:t>
            </a:r>
            <a:endParaRPr kumimoji="1"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5" name="文本框 94"/>
          <p:cNvSpPr txBox="1"/>
          <p:nvPr>
            <p:custDataLst>
              <p:tags r:id="rId3"/>
            </p:custDataLst>
          </p:nvPr>
        </p:nvSpPr>
        <p:spPr>
          <a:xfrm>
            <a:off x="8372475" y="2008505"/>
            <a:ext cx="874395" cy="2463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kumimoji="1" lang="en-GB" altLang="zh-CN" sz="1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aTrust</a:t>
            </a:r>
            <a:endParaRPr kumimoji="1"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6" name="文本框 95"/>
          <p:cNvSpPr txBox="1"/>
          <p:nvPr>
            <p:custDataLst>
              <p:tags r:id="rId4"/>
            </p:custDataLst>
          </p:nvPr>
        </p:nvSpPr>
        <p:spPr>
          <a:xfrm>
            <a:off x="1268730" y="2008505"/>
            <a:ext cx="543560" cy="2463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kumimoji="1" lang="en-GB" altLang="zh-CN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WOC </a:t>
            </a:r>
            <a:endParaRPr kumimoji="1"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7" name="图片 96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rcRect/>
          <a:stretch>
            <a:fillRect/>
          </a:stretch>
        </p:blipFill>
        <p:spPr>
          <a:xfrm>
            <a:off x="981075" y="1164590"/>
            <a:ext cx="1119505" cy="833120"/>
          </a:xfrm>
          <a:prstGeom prst="rect">
            <a:avLst/>
          </a:prstGeom>
        </p:spPr>
      </p:pic>
      <p:grpSp>
        <p:nvGrpSpPr>
          <p:cNvPr id="105" name="组合 104"/>
          <p:cNvGrpSpPr/>
          <p:nvPr/>
        </p:nvGrpSpPr>
        <p:grpSpPr>
          <a:xfrm>
            <a:off x="2855595" y="1207135"/>
            <a:ext cx="1004570" cy="1047750"/>
            <a:chOff x="4497" y="1901"/>
            <a:chExt cx="1582" cy="1650"/>
          </a:xfrm>
        </p:grpSpPr>
        <p:sp>
          <p:nvSpPr>
            <p:cNvPr id="92" name="文本框 91"/>
            <p:cNvSpPr txBox="1"/>
            <p:nvPr>
              <p:custDataLst>
                <p:tags r:id="rId7"/>
              </p:custDataLst>
            </p:nvPr>
          </p:nvSpPr>
          <p:spPr>
            <a:xfrm>
              <a:off x="4884" y="3163"/>
              <a:ext cx="808" cy="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ctr"/>
              <a:r>
                <a:rPr kumimoji="1" lang="en-GB" altLang="zh-CN" sz="1000" dirty="0" err="1">
                  <a:latin typeface="微软雅黑" panose="020B0503020204020204" pitchFamily="34" charset="-122"/>
                  <a:ea typeface="微软雅黑" panose="020B0503020204020204" pitchFamily="34" charset="-122"/>
                </a:rPr>
                <a:t>aBOS</a:t>
              </a:r>
              <a:endParaRPr kumimoji="1" lang="en-GB" altLang="zh-CN" sz="1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98" name="图片 97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9"/>
            <a:srcRect/>
            <a:stretch>
              <a:fillRect/>
            </a:stretch>
          </p:blipFill>
          <p:spPr>
            <a:xfrm>
              <a:off x="4497" y="1901"/>
              <a:ext cx="1582" cy="1178"/>
            </a:xfrm>
            <a:prstGeom prst="rect">
              <a:avLst/>
            </a:prstGeom>
          </p:spPr>
        </p:pic>
      </p:grpSp>
      <p:pic>
        <p:nvPicPr>
          <p:cNvPr id="99" name="图片 98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/>
          <a:srcRect/>
          <a:stretch>
            <a:fillRect/>
          </a:stretch>
        </p:blipFill>
        <p:spPr>
          <a:xfrm>
            <a:off x="4669790" y="1193165"/>
            <a:ext cx="1043940" cy="776605"/>
          </a:xfrm>
          <a:prstGeom prst="rect">
            <a:avLst/>
          </a:prstGeom>
        </p:spPr>
      </p:pic>
      <p:pic>
        <p:nvPicPr>
          <p:cNvPr id="100" name="图片 99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3"/>
          <a:srcRect/>
          <a:stretch>
            <a:fillRect/>
          </a:stretch>
        </p:blipFill>
        <p:spPr>
          <a:xfrm>
            <a:off x="6485890" y="1198245"/>
            <a:ext cx="1029970" cy="766445"/>
          </a:xfrm>
          <a:prstGeom prst="rect">
            <a:avLst/>
          </a:prstGeom>
        </p:spPr>
      </p:pic>
      <p:pic>
        <p:nvPicPr>
          <p:cNvPr id="101" name="图片 100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15"/>
          <a:srcRect/>
          <a:stretch>
            <a:fillRect/>
          </a:stretch>
        </p:blipFill>
        <p:spPr>
          <a:xfrm>
            <a:off x="8315325" y="1213485"/>
            <a:ext cx="988695" cy="735965"/>
          </a:xfrm>
          <a:prstGeom prst="rect">
            <a:avLst/>
          </a:prstGeom>
        </p:spPr>
      </p:pic>
      <p:sp>
        <p:nvSpPr>
          <p:cNvPr id="102" name="文本框 101"/>
          <p:cNvSpPr txBox="1"/>
          <p:nvPr>
            <p:custDataLst>
              <p:tags r:id="rId16"/>
            </p:custDataLst>
          </p:nvPr>
        </p:nvSpPr>
        <p:spPr>
          <a:xfrm>
            <a:off x="9784715" y="1993900"/>
            <a:ext cx="179959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kumimoji="1" lang="en-GB" altLang="zh-CN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Logger</a:t>
            </a:r>
            <a:endParaRPr kumimoji="1" lang="en-GB" altLang="zh-CN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kumimoji="1"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日志分析管理系统</a:t>
            </a:r>
            <a:endParaRPr kumimoji="1"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3" name="图片 102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18"/>
          <a:srcRect/>
          <a:stretch>
            <a:fillRect/>
          </a:stretch>
        </p:blipFill>
        <p:spPr>
          <a:xfrm>
            <a:off x="10199370" y="1147445"/>
            <a:ext cx="988695" cy="735965"/>
          </a:xfrm>
          <a:prstGeom prst="rect">
            <a:avLst/>
          </a:prstGeom>
        </p:spPr>
      </p:pic>
      <p:sp>
        <p:nvSpPr>
          <p:cNvPr id="7" name="文本框 6"/>
          <p:cNvSpPr txBox="1"/>
          <p:nvPr>
            <p:custDataLst>
              <p:tags r:id="rId19"/>
            </p:custDataLst>
          </p:nvPr>
        </p:nvSpPr>
        <p:spPr>
          <a:xfrm>
            <a:off x="1341120" y="3773170"/>
            <a:ext cx="444500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kumimoji="1" lang="en-US" altLang="en-GB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XDR</a:t>
            </a:r>
            <a:endParaRPr kumimoji="1" lang="en-US" altLang="en-GB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4" name="图片 103" descr="图片1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005840" y="2929255"/>
            <a:ext cx="1115695" cy="831850"/>
          </a:xfrm>
          <a:prstGeom prst="rect">
            <a:avLst/>
          </a:prstGeom>
        </p:spPr>
      </p:pic>
      <p:sp>
        <p:nvSpPr>
          <p:cNvPr id="108" name="文本框 107"/>
          <p:cNvSpPr txBox="1"/>
          <p:nvPr>
            <p:custDataLst>
              <p:tags r:id="rId21"/>
            </p:custDataLst>
          </p:nvPr>
        </p:nvSpPr>
        <p:spPr>
          <a:xfrm>
            <a:off x="3113723" y="3773170"/>
            <a:ext cx="488315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kumimoji="1" lang="en-US" altLang="en-GB" sz="1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SASE</a:t>
            </a:r>
            <a:endParaRPr kumimoji="1" lang="en-US" altLang="en-GB" sz="1000" dirty="0" err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0" name="图片 109" descr="图片2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855443" y="2929255"/>
            <a:ext cx="1115989" cy="8316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Box 7"/>
          <p:cNvSpPr txBox="1">
            <a:spLocks noChangeArrowheads="1"/>
          </p:cNvSpPr>
          <p:nvPr/>
        </p:nvSpPr>
        <p:spPr bwMode="auto">
          <a:xfrm>
            <a:off x="2451468" y="2232544"/>
            <a:ext cx="1392876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云镜</a:t>
            </a:r>
            <a:endParaRPr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2" name="Text Box 12"/>
          <p:cNvSpPr txBox="1">
            <a:spLocks noChangeArrowheads="1"/>
          </p:cNvSpPr>
          <p:nvPr/>
        </p:nvSpPr>
        <p:spPr bwMode="auto">
          <a:xfrm>
            <a:off x="600446" y="2232544"/>
            <a:ext cx="1342843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云眼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6" name="Text Box 33"/>
          <p:cNvSpPr txBox="1">
            <a:spLocks noChangeArrowheads="1"/>
          </p:cNvSpPr>
          <p:nvPr/>
        </p:nvSpPr>
        <p:spPr bwMode="auto">
          <a:xfrm>
            <a:off x="4299725" y="2232544"/>
            <a:ext cx="150651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网站云防护服务云盾</a:t>
            </a:r>
            <a:endParaRPr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0" name="Text Box 11"/>
          <p:cNvSpPr txBox="1">
            <a:spLocks noChangeArrowheads="1"/>
          </p:cNvSpPr>
          <p:nvPr/>
        </p:nvSpPr>
        <p:spPr bwMode="auto">
          <a:xfrm>
            <a:off x="6250229" y="2232544"/>
            <a:ext cx="1458991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云图</a:t>
            </a:r>
            <a:r>
              <a:rPr lang="en-GB" altLang="zh-CN" sz="1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X-Central</a:t>
            </a:r>
            <a:endParaRPr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858124" y="5892788"/>
            <a:ext cx="432435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EDR</a:t>
            </a:r>
            <a:endParaRPr kumimoji="1"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4759470" y="5868435"/>
            <a:ext cx="58702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GB" altLang="zh-CN" sz="1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aWork</a:t>
            </a:r>
            <a:endParaRPr kumimoji="1"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4479542" y="4066374"/>
            <a:ext cx="1325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GB" altLang="zh-CN" sz="1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CWPP</a:t>
            </a:r>
            <a:endParaRPr kumimoji="1" lang="en-GB" altLang="zh-CN" sz="1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ctr"/>
            <a:r>
              <a:rPr kumimoji="1"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云主机安全保护平台</a:t>
            </a:r>
            <a:endParaRPr kumimoji="1"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788994" y="5868435"/>
            <a:ext cx="110236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云安全访问服务</a:t>
            </a:r>
            <a:endParaRPr kumimoji="1"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kumimoji="1" lang="en-GB" altLang="zh-CN" sz="1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Sangfor</a:t>
            </a:r>
            <a:r>
              <a:rPr kumimoji="1" lang="en-GB" altLang="zh-CN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Access</a:t>
            </a:r>
            <a:endParaRPr kumimoji="1"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681464" y="1359997"/>
            <a:ext cx="1180807" cy="843433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559654" y="1363044"/>
            <a:ext cx="1177058" cy="837338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4464452" y="1351544"/>
            <a:ext cx="1177057" cy="860339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6451751" y="1326655"/>
            <a:ext cx="1245158" cy="910116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8347461" y="1329448"/>
            <a:ext cx="1266341" cy="904529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4464452" y="3092257"/>
            <a:ext cx="1340420" cy="956712"/>
          </a:xfrm>
          <a:prstGeom prst="rect">
            <a:avLst/>
          </a:prstGeom>
        </p:spPr>
      </p:pic>
      <p:sp>
        <p:nvSpPr>
          <p:cNvPr id="30" name="Text Box 11"/>
          <p:cNvSpPr txBox="1">
            <a:spLocks noChangeArrowheads="1"/>
          </p:cNvSpPr>
          <p:nvPr/>
        </p:nvSpPr>
        <p:spPr bwMode="auto">
          <a:xfrm>
            <a:off x="7988359" y="2232544"/>
            <a:ext cx="1855878" cy="3987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GB" altLang="zh-CN" sz="1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MCSP</a:t>
            </a:r>
            <a:endParaRPr lang="en-GB" altLang="zh-CN" sz="1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ctr"/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多云安全平台</a:t>
            </a:r>
            <a:endParaRPr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cxnSp>
        <p:nvCxnSpPr>
          <p:cNvPr id="3" name="直线连接符 2"/>
          <p:cNvCxnSpPr/>
          <p:nvPr/>
        </p:nvCxnSpPr>
        <p:spPr>
          <a:xfrm>
            <a:off x="518558" y="799984"/>
            <a:ext cx="3133053" cy="0"/>
          </a:xfrm>
          <a:prstGeom prst="line">
            <a:avLst/>
          </a:prstGeom>
          <a:ln w="57150">
            <a:gradFill>
              <a:gsLst>
                <a:gs pos="35000">
                  <a:srgbClr val="3266B4"/>
                </a:gs>
                <a:gs pos="100000">
                  <a:srgbClr val="92D050"/>
                </a:gs>
              </a:gsLst>
              <a:lin ang="4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文本框 42"/>
          <p:cNvSpPr txBox="1"/>
          <p:nvPr/>
        </p:nvSpPr>
        <p:spPr>
          <a:xfrm>
            <a:off x="2752207" y="5891366"/>
            <a:ext cx="100059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GB" altLang="zh-CN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Easy Connect</a:t>
            </a:r>
            <a:endParaRPr kumimoji="1"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9" name="图片 28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738683" y="3016409"/>
            <a:ext cx="1252881" cy="894915"/>
          </a:xfrm>
          <a:prstGeom prst="rect">
            <a:avLst/>
          </a:prstGeom>
        </p:spPr>
      </p:pic>
      <p:sp>
        <p:nvSpPr>
          <p:cNvPr id="37" name="Text Box 11"/>
          <p:cNvSpPr txBox="1">
            <a:spLocks noChangeArrowheads="1"/>
          </p:cNvSpPr>
          <p:nvPr/>
        </p:nvSpPr>
        <p:spPr bwMode="auto">
          <a:xfrm>
            <a:off x="437637" y="3992364"/>
            <a:ext cx="1855878" cy="3987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GB" altLang="zh-CN" sz="1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Logger</a:t>
            </a:r>
            <a:endParaRPr lang="en-GB" altLang="zh-CN" sz="1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ctr"/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日志分析管理系统</a:t>
            </a:r>
            <a:endParaRPr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38" name="图片 37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2621379" y="3093877"/>
            <a:ext cx="1236681" cy="883343"/>
          </a:xfrm>
          <a:prstGeom prst="rect">
            <a:avLst/>
          </a:prstGeom>
        </p:spPr>
      </p:pic>
      <p:sp>
        <p:nvSpPr>
          <p:cNvPr id="40" name="Text Box 11"/>
          <p:cNvSpPr txBox="1">
            <a:spLocks noChangeArrowheads="1"/>
          </p:cNvSpPr>
          <p:nvPr/>
        </p:nvSpPr>
        <p:spPr bwMode="auto">
          <a:xfrm>
            <a:off x="2233952" y="3992364"/>
            <a:ext cx="1855878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GB" altLang="zh-CN" sz="1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WAF</a:t>
            </a:r>
            <a:endParaRPr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8" name="Text Box 127"/>
          <p:cNvSpPr txBox="1">
            <a:spLocks noChangeArrowheads="1"/>
          </p:cNvSpPr>
          <p:nvPr/>
        </p:nvSpPr>
        <p:spPr bwMode="auto">
          <a:xfrm>
            <a:off x="419965" y="259771"/>
            <a:ext cx="264687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kumimoji="1"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深</a:t>
            </a:r>
            <a:r>
              <a:rPr kumimoji="1" lang="zh-CN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信服智安全</a:t>
            </a:r>
            <a:r>
              <a:rPr kumimoji="1"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产品</a:t>
            </a:r>
            <a:endParaRPr kumimoji="1" lang="zh-CN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337" y="4734495"/>
            <a:ext cx="1063060" cy="936649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1314" y="4742481"/>
            <a:ext cx="1071488" cy="94387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8817" y="4742481"/>
            <a:ext cx="1072692" cy="94387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984" y="4742481"/>
            <a:ext cx="1072692" cy="943873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6817463" y="4069223"/>
            <a:ext cx="42672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kumimoji="1" lang="en-US" altLang="en-GB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BBC</a:t>
            </a:r>
            <a:endParaRPr kumimoji="1" lang="en-US" altLang="en-GB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 descr="BBC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411595" y="3110230"/>
            <a:ext cx="1184910" cy="88201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Box 127"/>
          <p:cNvSpPr txBox="1">
            <a:spLocks noChangeArrowheads="1"/>
          </p:cNvSpPr>
          <p:nvPr/>
        </p:nvSpPr>
        <p:spPr bwMode="auto">
          <a:xfrm>
            <a:off x="419965" y="259771"/>
            <a:ext cx="172354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kumimoji="1" lang="zh-CN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信服云</a:t>
            </a:r>
            <a:r>
              <a:rPr kumimoji="1" lang="zh-CN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产品</a:t>
            </a:r>
            <a:endParaRPr kumimoji="1" lang="zh-CN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11" name="Text Box 7"/>
          <p:cNvSpPr txBox="1">
            <a:spLocks noChangeArrowheads="1"/>
          </p:cNvSpPr>
          <p:nvPr/>
        </p:nvSpPr>
        <p:spPr bwMode="auto">
          <a:xfrm>
            <a:off x="419965" y="2576185"/>
            <a:ext cx="1392876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GB" altLang="zh-CN" sz="1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HCI</a:t>
            </a:r>
            <a:endParaRPr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6" name="Text Box 33"/>
          <p:cNvSpPr txBox="1">
            <a:spLocks noChangeArrowheads="1"/>
          </p:cNvSpPr>
          <p:nvPr/>
        </p:nvSpPr>
        <p:spPr bwMode="auto">
          <a:xfrm>
            <a:off x="2266118" y="2576184"/>
            <a:ext cx="150651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云原生</a:t>
            </a:r>
            <a:r>
              <a:rPr lang="en-GB" altLang="zh-CN" sz="1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PaaS</a:t>
            </a: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平台</a:t>
            </a:r>
            <a:endParaRPr lang="en-GB" altLang="zh-CN" sz="1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0" name="Text Box 11"/>
          <p:cNvSpPr txBox="1">
            <a:spLocks noChangeArrowheads="1"/>
          </p:cNvSpPr>
          <p:nvPr/>
        </p:nvSpPr>
        <p:spPr bwMode="auto">
          <a:xfrm>
            <a:off x="4055496" y="2576185"/>
            <a:ext cx="1458991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容器云</a:t>
            </a:r>
            <a:endParaRPr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846731" y="2576185"/>
            <a:ext cx="95410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信服云托管云</a:t>
            </a:r>
            <a:endParaRPr kumimoji="1"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577122" y="4352385"/>
            <a:ext cx="1325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GB" altLang="zh-CN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SIEB</a:t>
            </a:r>
            <a:endParaRPr kumimoji="1" lang="en-GB" altLang="zh-CN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kumimoji="1"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深信服智能边缘盒子</a:t>
            </a:r>
            <a:endParaRPr kumimoji="1"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13421" y="1572915"/>
            <a:ext cx="1053277" cy="1003270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457285" y="1677819"/>
            <a:ext cx="1066428" cy="758063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4237953" y="1665796"/>
            <a:ext cx="1094077" cy="782111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7846731" y="1668338"/>
            <a:ext cx="1096683" cy="779569"/>
          </a:xfrm>
          <a:prstGeom prst="rect">
            <a:avLst/>
          </a:prstGeom>
        </p:spPr>
      </p:pic>
      <p:pic>
        <p:nvPicPr>
          <p:cNvPr id="36" name="图片 3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688486" y="3349115"/>
            <a:ext cx="1103145" cy="847243"/>
          </a:xfrm>
          <a:prstGeom prst="rect">
            <a:avLst/>
          </a:prstGeom>
        </p:spPr>
      </p:pic>
      <p:cxnSp>
        <p:nvCxnSpPr>
          <p:cNvPr id="3" name="直线连接符 2"/>
          <p:cNvCxnSpPr/>
          <p:nvPr/>
        </p:nvCxnSpPr>
        <p:spPr>
          <a:xfrm>
            <a:off x="518558" y="799984"/>
            <a:ext cx="3264338" cy="0"/>
          </a:xfrm>
          <a:prstGeom prst="line">
            <a:avLst/>
          </a:prstGeom>
          <a:ln w="57150">
            <a:gradFill>
              <a:gsLst>
                <a:gs pos="35000">
                  <a:srgbClr val="3266B4"/>
                </a:gs>
                <a:gs pos="100000">
                  <a:srgbClr val="92D050"/>
                </a:gs>
              </a:gsLst>
              <a:lin ang="4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 Box 11"/>
          <p:cNvSpPr txBox="1">
            <a:spLocks noChangeArrowheads="1"/>
          </p:cNvSpPr>
          <p:nvPr/>
        </p:nvSpPr>
        <p:spPr bwMode="auto">
          <a:xfrm>
            <a:off x="5951114" y="2576185"/>
            <a:ext cx="1458991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云计算平台</a:t>
            </a:r>
            <a:r>
              <a:rPr lang="en-GB" altLang="zh-CN" sz="1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SCP</a:t>
            </a:r>
            <a:endParaRPr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45" name="图片 44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6133571" y="1665797"/>
            <a:ext cx="1094076" cy="78211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Box 127"/>
          <p:cNvSpPr txBox="1">
            <a:spLocks noChangeArrowheads="1"/>
          </p:cNvSpPr>
          <p:nvPr/>
        </p:nvSpPr>
        <p:spPr bwMode="auto">
          <a:xfrm>
            <a:off x="419965" y="259771"/>
            <a:ext cx="2282190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kumimoji="1"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深</a:t>
            </a:r>
            <a:r>
              <a:rPr kumimoji="1" lang="zh-CN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信服新</a:t>
            </a:r>
            <a:r>
              <a:rPr kumimoji="1"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Arial Unicode MS" panose="020B0604020202020204" pitchFamily="34" charset="-122"/>
                <a:cs typeface="Arial" panose="020B0604020202020204" pitchFamily="34" charset="0"/>
              </a:rPr>
              <a:t>IT</a:t>
            </a:r>
            <a:r>
              <a:rPr kumimoji="1" lang="zh-CN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产品</a:t>
            </a:r>
            <a:endParaRPr kumimoji="1" lang="zh-CN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11" name="Text Box 7"/>
          <p:cNvSpPr txBox="1">
            <a:spLocks noChangeArrowheads="1"/>
          </p:cNvSpPr>
          <p:nvPr/>
        </p:nvSpPr>
        <p:spPr bwMode="auto">
          <a:xfrm>
            <a:off x="419965" y="2576185"/>
            <a:ext cx="1392876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GB" altLang="zh-CN" sz="1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AD</a:t>
            </a:r>
            <a:endParaRPr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6" name="Text Box 33"/>
          <p:cNvSpPr txBox="1">
            <a:spLocks noChangeArrowheads="1"/>
          </p:cNvSpPr>
          <p:nvPr/>
        </p:nvSpPr>
        <p:spPr bwMode="auto">
          <a:xfrm>
            <a:off x="2180913" y="2576185"/>
            <a:ext cx="150651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GB" altLang="zh-CN" sz="1000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aDesk</a:t>
            </a:r>
            <a:endParaRPr lang="en-GB" altLang="zh-CN" sz="1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0" name="Text Box 11"/>
          <p:cNvSpPr txBox="1">
            <a:spLocks noChangeArrowheads="1"/>
          </p:cNvSpPr>
          <p:nvPr/>
        </p:nvSpPr>
        <p:spPr bwMode="auto">
          <a:xfrm>
            <a:off x="4055496" y="2576185"/>
            <a:ext cx="1458991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GB" altLang="zh-CN" sz="1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EDS</a:t>
            </a:r>
            <a:endParaRPr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95028" y="4467695"/>
            <a:ext cx="4427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GB" altLang="zh-CN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VDS</a:t>
            </a:r>
            <a:endParaRPr kumimoji="1"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2435455" y="4467695"/>
            <a:ext cx="93968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GB" altLang="zh-CN" sz="1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aDesk</a:t>
            </a:r>
            <a:r>
              <a:rPr kumimoji="1"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瘦终端</a:t>
            </a:r>
            <a:endParaRPr kumimoji="1"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2372080" y="1660001"/>
            <a:ext cx="1066428" cy="793702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276301" y="1665796"/>
            <a:ext cx="1017380" cy="782111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644479" y="3507829"/>
            <a:ext cx="943847" cy="727857"/>
          </a:xfrm>
          <a:prstGeom prst="rect">
            <a:avLst/>
          </a:prstGeom>
        </p:spPr>
      </p:pic>
      <p:pic>
        <p:nvPicPr>
          <p:cNvPr id="36" name="图片 3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2447976" y="3508998"/>
            <a:ext cx="914636" cy="725520"/>
          </a:xfrm>
          <a:prstGeom prst="rect">
            <a:avLst/>
          </a:prstGeom>
        </p:spPr>
      </p:pic>
      <p:cxnSp>
        <p:nvCxnSpPr>
          <p:cNvPr id="3" name="直线连接符 2"/>
          <p:cNvCxnSpPr/>
          <p:nvPr/>
        </p:nvCxnSpPr>
        <p:spPr>
          <a:xfrm>
            <a:off x="518558" y="799984"/>
            <a:ext cx="3264338" cy="0"/>
          </a:xfrm>
          <a:prstGeom prst="line">
            <a:avLst/>
          </a:prstGeom>
          <a:ln w="57150">
            <a:gradFill>
              <a:gsLst>
                <a:gs pos="35000">
                  <a:srgbClr val="3266B4"/>
                </a:gs>
                <a:gs pos="100000">
                  <a:srgbClr val="92D050"/>
                </a:gs>
              </a:gsLst>
              <a:lin ang="4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 Box 11"/>
          <p:cNvSpPr txBox="1">
            <a:spLocks noChangeArrowheads="1"/>
          </p:cNvSpPr>
          <p:nvPr/>
        </p:nvSpPr>
        <p:spPr bwMode="auto">
          <a:xfrm>
            <a:off x="5882534" y="2576185"/>
            <a:ext cx="1458991" cy="3987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数据库管理平台</a:t>
            </a:r>
            <a:endParaRPr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ctr"/>
            <a:r>
              <a:rPr lang="en-GB" altLang="zh-CN" sz="1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DMP</a:t>
            </a:r>
            <a:endParaRPr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4468661" y="4467695"/>
            <a:ext cx="5693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交换机</a:t>
            </a:r>
            <a:endParaRPr kumimoji="1"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6314459" y="4467695"/>
            <a:ext cx="45557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GB" altLang="zh-CN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VDC</a:t>
            </a:r>
            <a:endParaRPr kumimoji="1"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4288243" y="3507829"/>
            <a:ext cx="930220" cy="727857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6083208" y="3528609"/>
            <a:ext cx="918075" cy="686298"/>
          </a:xfrm>
          <a:prstGeom prst="rect">
            <a:avLst/>
          </a:prstGeom>
        </p:spPr>
      </p:pic>
      <p:sp>
        <p:nvSpPr>
          <p:cNvPr id="5" name="Text Box 11"/>
          <p:cNvSpPr txBox="1">
            <a:spLocks noChangeArrowheads="1"/>
          </p:cNvSpPr>
          <p:nvPr/>
        </p:nvSpPr>
        <p:spPr bwMode="auto">
          <a:xfrm>
            <a:off x="7612274" y="2576185"/>
            <a:ext cx="1458991" cy="3987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p>
            <a:pPr algn="ctr"/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深信服太衍</a:t>
            </a:r>
            <a:endParaRPr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ctr"/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大数据</a:t>
            </a:r>
            <a:endParaRPr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2" name="图片 1" descr="DMP 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35040" y="1703705"/>
            <a:ext cx="1013460" cy="781685"/>
          </a:xfrm>
          <a:prstGeom prst="rect">
            <a:avLst/>
          </a:prstGeom>
        </p:spPr>
      </p:pic>
      <p:pic>
        <p:nvPicPr>
          <p:cNvPr id="6" name="图片 5" descr="AD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0710" y="1623060"/>
            <a:ext cx="1109345" cy="824865"/>
          </a:xfrm>
          <a:prstGeom prst="rect">
            <a:avLst/>
          </a:prstGeom>
        </p:spPr>
      </p:pic>
      <p:pic>
        <p:nvPicPr>
          <p:cNvPr id="7" name="图片 6" descr="深信服太衍大数据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89545" y="1687195"/>
            <a:ext cx="1056640" cy="81407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Box 127"/>
          <p:cNvSpPr txBox="1">
            <a:spLocks noChangeArrowheads="1"/>
          </p:cNvSpPr>
          <p:nvPr/>
        </p:nvSpPr>
        <p:spPr bwMode="auto">
          <a:xfrm>
            <a:off x="419965" y="259771"/>
            <a:ext cx="141577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kumimoji="1"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空白设备</a:t>
            </a:r>
            <a:endParaRPr kumimoji="1" lang="zh-CN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11" name="Text Box 7"/>
          <p:cNvSpPr txBox="1">
            <a:spLocks noChangeArrowheads="1"/>
          </p:cNvSpPr>
          <p:nvPr/>
        </p:nvSpPr>
        <p:spPr bwMode="auto">
          <a:xfrm>
            <a:off x="2227916" y="2342164"/>
            <a:ext cx="1392876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空白服务器带</a:t>
            </a:r>
            <a:r>
              <a:rPr lang="en-GB" altLang="zh-CN" sz="1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logo</a:t>
            </a:r>
            <a:endParaRPr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2" name="Text Box 12"/>
          <p:cNvSpPr txBox="1">
            <a:spLocks noChangeArrowheads="1"/>
          </p:cNvSpPr>
          <p:nvPr/>
        </p:nvSpPr>
        <p:spPr bwMode="auto">
          <a:xfrm>
            <a:off x="419965" y="2342164"/>
            <a:ext cx="1342843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空白盒子带</a:t>
            </a:r>
            <a:r>
              <a:rPr lang="en-GB" altLang="zh-CN" sz="1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logo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6" name="Text Box 33"/>
          <p:cNvSpPr txBox="1">
            <a:spLocks noChangeArrowheads="1"/>
          </p:cNvSpPr>
          <p:nvPr/>
        </p:nvSpPr>
        <p:spPr bwMode="auto">
          <a:xfrm>
            <a:off x="3981744" y="2342164"/>
            <a:ext cx="150651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空白服务器带</a:t>
            </a:r>
            <a:r>
              <a:rPr lang="en-GB" altLang="zh-CN" sz="1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logo</a:t>
            </a:r>
            <a:endParaRPr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0" name="Text Box 11"/>
          <p:cNvSpPr txBox="1">
            <a:spLocks noChangeArrowheads="1"/>
          </p:cNvSpPr>
          <p:nvPr/>
        </p:nvSpPr>
        <p:spPr bwMode="auto">
          <a:xfrm>
            <a:off x="5683902" y="2342164"/>
            <a:ext cx="1458991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空白存储带</a:t>
            </a:r>
            <a:r>
              <a:rPr lang="en-GB" altLang="zh-CN" sz="1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logo</a:t>
            </a:r>
            <a:endParaRPr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857843" y="3956966"/>
            <a:ext cx="187423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空白服务器带</a:t>
            </a:r>
            <a:r>
              <a:rPr kumimoji="1" lang="en-GB" altLang="zh-CN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logo</a:t>
            </a:r>
            <a:r>
              <a:rPr kumimoji="1" lang="zh-CN" altLang="en-GB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kumimoji="1"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可编辑）</a:t>
            </a:r>
            <a:endParaRPr kumimoji="1"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226834" y="3956966"/>
            <a:ext cx="1729105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空白盒子带</a:t>
            </a:r>
            <a:r>
              <a:rPr kumimoji="1" lang="en-GB" altLang="zh-CN" sz="1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logo（可编辑）</a:t>
            </a:r>
            <a:endParaRPr kumimoji="1" lang="en-GB" altLang="zh-CN" sz="1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987239" y="3956966"/>
            <a:ext cx="187423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空白服务器无</a:t>
            </a:r>
            <a:r>
              <a:rPr kumimoji="1" lang="en-GB" altLang="zh-CN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logo</a:t>
            </a:r>
            <a:r>
              <a:rPr kumimoji="1" lang="zh-CN" altLang="en-GB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kumimoji="1"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可编辑）</a:t>
            </a:r>
            <a:endParaRPr kumimoji="1"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515998" y="1364831"/>
            <a:ext cx="1150775" cy="856479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227916" y="1366978"/>
            <a:ext cx="1159148" cy="904606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4171675" y="1359470"/>
            <a:ext cx="1126650" cy="867201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6025701" y="1366979"/>
            <a:ext cx="1105066" cy="852183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7618693" y="1393336"/>
            <a:ext cx="1156969" cy="904610"/>
          </a:xfrm>
          <a:prstGeom prst="rect">
            <a:avLst/>
          </a:prstGeom>
        </p:spPr>
      </p:pic>
      <p:sp>
        <p:nvSpPr>
          <p:cNvPr id="30" name="Text Box 11"/>
          <p:cNvSpPr txBox="1">
            <a:spLocks noChangeArrowheads="1"/>
          </p:cNvSpPr>
          <p:nvPr/>
        </p:nvSpPr>
        <p:spPr bwMode="auto">
          <a:xfrm>
            <a:off x="7394760" y="2342164"/>
            <a:ext cx="1855878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空白存储带</a:t>
            </a:r>
            <a:r>
              <a:rPr lang="en-GB" altLang="zh-CN" sz="1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logo</a:t>
            </a:r>
            <a:endParaRPr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cxnSp>
        <p:nvCxnSpPr>
          <p:cNvPr id="3" name="直线连接符 2"/>
          <p:cNvCxnSpPr/>
          <p:nvPr/>
        </p:nvCxnSpPr>
        <p:spPr>
          <a:xfrm>
            <a:off x="518558" y="799984"/>
            <a:ext cx="3133053" cy="0"/>
          </a:xfrm>
          <a:prstGeom prst="line">
            <a:avLst/>
          </a:prstGeom>
          <a:ln w="57150">
            <a:gradFill>
              <a:gsLst>
                <a:gs pos="35000">
                  <a:srgbClr val="3266B4"/>
                </a:gs>
                <a:gs pos="100000">
                  <a:srgbClr val="92D050"/>
                </a:gs>
              </a:gsLst>
              <a:lin ang="4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本框 38"/>
          <p:cNvSpPr txBox="1"/>
          <p:nvPr/>
        </p:nvSpPr>
        <p:spPr>
          <a:xfrm>
            <a:off x="421972" y="5825865"/>
            <a:ext cx="133882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空白软件（可编辑）</a:t>
            </a:r>
            <a:endParaRPr kumimoji="1"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7426642" y="3956966"/>
            <a:ext cx="17459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空白存储无</a:t>
            </a:r>
            <a:r>
              <a:rPr kumimoji="1" lang="en-GB" altLang="zh-CN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logo</a:t>
            </a:r>
            <a:r>
              <a:rPr kumimoji="1" lang="zh-CN" altLang="en-GB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kumimoji="1"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可编辑）</a:t>
            </a:r>
            <a:endParaRPr kumimoji="1"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5740373" y="3956966"/>
            <a:ext cx="1729105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空白存储带</a:t>
            </a:r>
            <a:r>
              <a:rPr kumimoji="1" lang="en-GB" altLang="zh-CN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logo（可编辑）</a:t>
            </a:r>
            <a:endParaRPr kumimoji="1" lang="en-GB" altLang="zh-CN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944" y="5057507"/>
            <a:ext cx="894056" cy="658243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037" y="3024554"/>
            <a:ext cx="1147744" cy="853382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7916" y="3063975"/>
            <a:ext cx="1152247" cy="892991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2369" y="3063975"/>
            <a:ext cx="1199956" cy="923597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1230" y="3063975"/>
            <a:ext cx="1200857" cy="926298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5025" y="3081978"/>
            <a:ext cx="1143245" cy="905594"/>
          </a:xfrm>
          <a:prstGeom prst="rect">
            <a:avLst/>
          </a:prstGeom>
        </p:spPr>
      </p:pic>
      <p:sp>
        <p:nvSpPr>
          <p:cNvPr id="38" name="Text Box 11"/>
          <p:cNvSpPr txBox="1">
            <a:spLocks noChangeArrowheads="1"/>
          </p:cNvSpPr>
          <p:nvPr/>
        </p:nvSpPr>
        <p:spPr bwMode="auto">
          <a:xfrm>
            <a:off x="0" y="3110122"/>
            <a:ext cx="1855878" cy="307777"/>
          </a:xfrm>
          <a:prstGeom prst="rect">
            <a:avLst/>
          </a:prstGeom>
          <a:noFill/>
          <a:ln>
            <a:noFill/>
          </a:ln>
          <a:effectLst/>
          <a:scene3d>
            <a:camera prst="isometricOffAxis2Top">
              <a:rot lat="19566866" lon="3043816" rev="17882361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  <a:scene3d>
              <a:camera prst="isometricOffAxis2Top">
                <a:rot lat="19200000" lon="1800000" rev="18600000"/>
              </a:camera>
              <a:lightRig rig="threePt" dir="t"/>
            </a:scene3d>
          </a:bodyPr>
          <a:lstStyle/>
          <a:p>
            <a:pPr lvl="1" algn="ctr"/>
            <a:r>
              <a:rPr lang="zh-CN" altLang="en-US" sz="1400" b="1" spc="300" dirty="0" smtClean="0">
                <a:solidFill>
                  <a:srgbClr val="01398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可编辑</a:t>
            </a:r>
            <a:endParaRPr lang="zh-CN" altLang="en-US" sz="1400" b="1" spc="300" dirty="0">
              <a:solidFill>
                <a:srgbClr val="01398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1" name="Text Box 11"/>
          <p:cNvSpPr txBox="1">
            <a:spLocks noChangeArrowheads="1"/>
          </p:cNvSpPr>
          <p:nvPr/>
        </p:nvSpPr>
        <p:spPr bwMode="auto">
          <a:xfrm>
            <a:off x="1760800" y="3120676"/>
            <a:ext cx="1855878" cy="307777"/>
          </a:xfrm>
          <a:prstGeom prst="rect">
            <a:avLst/>
          </a:prstGeom>
          <a:noFill/>
          <a:ln>
            <a:noFill/>
          </a:ln>
          <a:effectLst/>
          <a:scene3d>
            <a:camera prst="isometricOffAxis2Top">
              <a:rot lat="19566866" lon="3043816" rev="17882361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  <a:scene3d>
              <a:camera prst="isometricOffAxis2Top">
                <a:rot lat="19200000" lon="1800000" rev="18600000"/>
              </a:camera>
              <a:lightRig rig="threePt" dir="t"/>
            </a:scene3d>
          </a:bodyPr>
          <a:lstStyle/>
          <a:p>
            <a:pPr lvl="1" algn="ctr"/>
            <a:r>
              <a:rPr lang="zh-CN" altLang="en-US" sz="1400" b="1" spc="300" dirty="0" smtClean="0">
                <a:solidFill>
                  <a:srgbClr val="01398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可编辑</a:t>
            </a:r>
            <a:endParaRPr lang="zh-CN" altLang="en-US" sz="1400" b="1" spc="300" dirty="0">
              <a:solidFill>
                <a:srgbClr val="01398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4" name="Text Box 11"/>
          <p:cNvSpPr txBox="1">
            <a:spLocks noChangeArrowheads="1"/>
          </p:cNvSpPr>
          <p:nvPr/>
        </p:nvSpPr>
        <p:spPr bwMode="auto">
          <a:xfrm>
            <a:off x="3639318" y="3150942"/>
            <a:ext cx="1855878" cy="307777"/>
          </a:xfrm>
          <a:prstGeom prst="rect">
            <a:avLst/>
          </a:prstGeom>
          <a:noFill/>
          <a:ln>
            <a:noFill/>
          </a:ln>
          <a:effectLst/>
          <a:scene3d>
            <a:camera prst="isometricOffAxis2Top">
              <a:rot lat="19566866" lon="3043816" rev="17882361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  <a:scene3d>
              <a:camera prst="isometricOffAxis2Top">
                <a:rot lat="19200000" lon="1800000" rev="18600000"/>
              </a:camera>
              <a:lightRig rig="threePt" dir="t"/>
            </a:scene3d>
          </a:bodyPr>
          <a:lstStyle/>
          <a:p>
            <a:pPr lvl="1" algn="ctr"/>
            <a:r>
              <a:rPr lang="zh-CN" altLang="en-US" sz="1400" b="1" spc="300" dirty="0" smtClean="0">
                <a:solidFill>
                  <a:srgbClr val="01398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可编辑</a:t>
            </a:r>
            <a:endParaRPr lang="zh-CN" altLang="en-US" sz="1400" b="1" spc="300" dirty="0">
              <a:solidFill>
                <a:srgbClr val="01398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7" name="Text Box 11"/>
          <p:cNvSpPr txBox="1">
            <a:spLocks noChangeArrowheads="1"/>
          </p:cNvSpPr>
          <p:nvPr/>
        </p:nvSpPr>
        <p:spPr bwMode="auto">
          <a:xfrm>
            <a:off x="5517836" y="3140393"/>
            <a:ext cx="1855878" cy="307777"/>
          </a:xfrm>
          <a:prstGeom prst="rect">
            <a:avLst/>
          </a:prstGeom>
          <a:noFill/>
          <a:ln>
            <a:noFill/>
          </a:ln>
          <a:effectLst/>
          <a:scene3d>
            <a:camera prst="isometricOffAxis2Top">
              <a:rot lat="19566866" lon="3043816" rev="17882361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  <a:scene3d>
              <a:camera prst="isometricOffAxis2Top">
                <a:rot lat="19200000" lon="1800000" rev="18600000"/>
              </a:camera>
              <a:lightRig rig="threePt" dir="t"/>
            </a:scene3d>
          </a:bodyPr>
          <a:lstStyle/>
          <a:p>
            <a:pPr lvl="1" algn="ctr"/>
            <a:r>
              <a:rPr lang="zh-CN" altLang="en-US" sz="1400" b="1" spc="300" dirty="0" smtClean="0">
                <a:solidFill>
                  <a:srgbClr val="01398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可编辑</a:t>
            </a:r>
            <a:endParaRPr lang="zh-CN" altLang="en-US" sz="1400" b="1" spc="300" dirty="0">
              <a:solidFill>
                <a:srgbClr val="01398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8" name="Text Box 11"/>
          <p:cNvSpPr txBox="1">
            <a:spLocks noChangeArrowheads="1"/>
          </p:cNvSpPr>
          <p:nvPr/>
        </p:nvSpPr>
        <p:spPr bwMode="auto">
          <a:xfrm>
            <a:off x="7208062" y="3140392"/>
            <a:ext cx="1855878" cy="307777"/>
          </a:xfrm>
          <a:prstGeom prst="rect">
            <a:avLst/>
          </a:prstGeom>
          <a:noFill/>
          <a:ln>
            <a:noFill/>
          </a:ln>
          <a:effectLst/>
          <a:scene3d>
            <a:camera prst="isometricOffAxis2Top">
              <a:rot lat="19566866" lon="3043816" rev="17882361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  <a:scene3d>
              <a:camera prst="isometricOffAxis2Top">
                <a:rot lat="19200000" lon="1800000" rev="18600000"/>
              </a:camera>
              <a:lightRig rig="threePt" dir="t"/>
            </a:scene3d>
          </a:bodyPr>
          <a:lstStyle/>
          <a:p>
            <a:pPr lvl="1" algn="ctr"/>
            <a:r>
              <a:rPr lang="zh-CN" altLang="en-US" sz="1400" b="1" spc="300" dirty="0" smtClean="0">
                <a:solidFill>
                  <a:srgbClr val="01398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可编辑</a:t>
            </a:r>
            <a:endParaRPr lang="zh-CN" altLang="en-US" sz="1400" b="1" spc="300" dirty="0">
              <a:solidFill>
                <a:srgbClr val="01398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9" name="Text Box 11"/>
          <p:cNvSpPr txBox="1">
            <a:spLocks noChangeArrowheads="1"/>
          </p:cNvSpPr>
          <p:nvPr/>
        </p:nvSpPr>
        <p:spPr bwMode="auto">
          <a:xfrm>
            <a:off x="292526" y="5337979"/>
            <a:ext cx="1855878" cy="246221"/>
          </a:xfrm>
          <a:prstGeom prst="rect">
            <a:avLst/>
          </a:prstGeom>
          <a:noFill/>
          <a:ln>
            <a:noFill/>
          </a:ln>
          <a:effectLst/>
          <a:scene3d>
            <a:camera prst="isometricOffAxis2Top">
              <a:rot lat="19566866" lon="3043816" rev="17882361"/>
            </a:camera>
            <a:lightRig rig="threePt" dir="t"/>
          </a:scene3d>
          <a:sp3d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  <a:scene3d>
              <a:camera prst="isometricOffAxis2Top">
                <a:rot lat="19200000" lon="1800000" rev="18600000"/>
              </a:camera>
              <a:lightRig rig="threePt" dir="t"/>
            </a:scene3d>
            <a:flatTx/>
          </a:bodyPr>
          <a:lstStyle/>
          <a:p>
            <a:pPr lvl="1"/>
            <a:r>
              <a:rPr lang="zh-CN" altLang="en-US" sz="1000" b="1" dirty="0" smtClean="0">
                <a:solidFill>
                  <a:srgbClr val="01398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可编辑</a:t>
            </a:r>
            <a:endParaRPr lang="zh-CN" altLang="en-US" sz="1000" b="1" dirty="0">
              <a:solidFill>
                <a:srgbClr val="01398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PP_MARK_KEY" val="b859a1d8-2f2f-49c5-a3d3-b42fd8814c6d"/>
  <p:tag name="COMMONDATA" val="eyJoZGlkIjoiZWEwZGMxOGQ1ZjU1ZjEzYjk5MjlmMjM1M2JkZWQ1MzUifQ=="/>
</p:tagLst>
</file>

<file path=ppt/tags/tag2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2124</Words>
  <Application>WPS 演示</Application>
  <PresentationFormat>宽屏</PresentationFormat>
  <Paragraphs>737</Paragraphs>
  <Slides>25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7" baseType="lpstr">
      <vt:lpstr>Arial</vt:lpstr>
      <vt:lpstr>宋体</vt:lpstr>
      <vt:lpstr>Wingdings</vt:lpstr>
      <vt:lpstr>Times New Roman</vt:lpstr>
      <vt:lpstr>黑体</vt:lpstr>
      <vt:lpstr>微软雅黑</vt:lpstr>
      <vt:lpstr>Arial Unicode MS</vt:lpstr>
      <vt:lpstr>Arial Unicode MS</vt:lpstr>
      <vt:lpstr>等线 Light</vt:lpstr>
      <vt:lpstr>等线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【信锐拓扑】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User</dc:creator>
  <cp:lastModifiedBy>WPS_1544254959</cp:lastModifiedBy>
  <cp:revision>40</cp:revision>
  <dcterms:created xsi:type="dcterms:W3CDTF">2021-09-08T06:21:00Z</dcterms:created>
  <dcterms:modified xsi:type="dcterms:W3CDTF">2023-12-14T02:53:51Z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2052-12.1.0.15990</vt:lpwstr>
  </property>
  <property fmtid="{D5CDD505-2E9C-101B-9397-08002B2CF9AE}" pid="3" name="ICV">
    <vt:lpwstr>EF91994B8C4E450EAB71EDA390E1F825</vt:lpwstr>
  </property>
</Properties>
</file>